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8"/>
  </p:notesMasterIdLst>
  <p:sldIdLst>
    <p:sldId id="383" r:id="rId2"/>
    <p:sldId id="384" r:id="rId3"/>
    <p:sldId id="385" r:id="rId4"/>
    <p:sldId id="355" r:id="rId5"/>
    <p:sldId id="382" r:id="rId6"/>
    <p:sldId id="337" r:id="rId7"/>
    <p:sldId id="350" r:id="rId8"/>
    <p:sldId id="341" r:id="rId9"/>
    <p:sldId id="361" r:id="rId10"/>
    <p:sldId id="375" r:id="rId11"/>
    <p:sldId id="344" r:id="rId12"/>
    <p:sldId id="354" r:id="rId13"/>
    <p:sldId id="356" r:id="rId14"/>
    <p:sldId id="387" r:id="rId15"/>
    <p:sldId id="388" r:id="rId16"/>
    <p:sldId id="386" r:id="rId17"/>
  </p:sldIdLst>
  <p:sldSz cx="9144000" cy="6858000" type="screen4x3"/>
  <p:notesSz cx="7010400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89E65353-B690-4333-95CC-4D1E8C4F483A}" type="datetime1">
              <a:rPr lang="en-US"/>
              <a:pPr/>
              <a:t>5/28/2015</a:t>
            </a:fld>
            <a:endParaRPr lang="en-US" sz="1200"/>
          </a:p>
        </p:txBody>
      </p:sp>
      <p:sp>
        <p:nvSpPr>
          <p:cNvPr id="1741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Notes Placeholder 4"/>
          <p:cNvSpPr>
            <a:spLocks noGrp="1" noRot="1" noChangeAspect="1" noChangeArrowheads="1"/>
          </p:cNvSpPr>
          <p:nvPr/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30" tIns="46415" rIns="92830" bIns="46415"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altLang="zh-CN" smtClean="0"/>
              <a:t>Click to edit Master text styles</a:t>
            </a:r>
          </a:p>
          <a:p>
            <a:pPr>
              <a:defRPr/>
            </a:pPr>
            <a:r>
              <a:rPr lang="es-MX" altLang="zh-CN" smtClean="0"/>
              <a:t>Second level</a:t>
            </a:r>
          </a:p>
          <a:p>
            <a:pPr>
              <a:defRPr/>
            </a:pPr>
            <a:r>
              <a:rPr lang="es-MX" altLang="zh-CN" smtClean="0"/>
              <a:t>Third level</a:t>
            </a:r>
          </a:p>
          <a:p>
            <a:pPr>
              <a:defRPr/>
            </a:pPr>
            <a:r>
              <a:rPr lang="es-MX" altLang="zh-CN" smtClean="0"/>
              <a:t>Fourth level</a:t>
            </a:r>
          </a:p>
          <a:p>
            <a:pPr>
              <a:defRPr/>
            </a:pPr>
            <a:r>
              <a:rPr lang="es-MX" altLang="zh-CN" smtClean="0"/>
              <a:t>Fifth level</a:t>
            </a:r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840B1C1C-DD19-49DA-9D5C-54403B5455AD}" type="slidenum">
              <a:rPr lang="en-US"/>
              <a:pPr/>
              <a:t>‹Nº›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236745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charset="0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B37B02-3FEE-482D-B150-25967A9E85A1}" type="datetime1">
              <a:rPr lang="en-US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C0C134-D302-44ED-9295-9C7B56B01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4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330992-1B59-48C3-B64E-BC0720CC301D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4C46D4-5451-491A-AF94-E57AFCCCAD83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60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DBDE2B-56D8-4BF8-98F5-2A690B575B2B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722356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FEB4F9-46D0-4E54-8BE2-AE8ACF5C491D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075849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A56FF2-7701-4B26-BAD5-67B19DA845A7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7219838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F2DB43-158B-4B3C-9721-DED91898C540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9830EA-A537-40A6-983C-DA1DE74C2A7D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62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B45C3B-08AB-40A3-81FA-A87F471A7994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30B7D3-50DB-4726-85C4-DA5C78FB1041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FE05B5-87AF-495A-BED0-160A7D1E3138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906ED1-6F42-400E-9E16-D8A6EA0056A2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9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25265C-E52C-4ED5-BF4C-399E69165FAA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2208382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45B1A2-5971-4046-8BBD-085893F9DC74}" type="datetime1">
              <a:rPr lang="en-US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AA7105-8A85-4B07-8406-BF39A42C04C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6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BBE036-9F2E-4608-ADB9-7BC5D671A364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F04B2-481B-495D-B4BA-E4E2A23A3EEB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80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CB1323-4D43-4FFD-AF2F-D60FBC677899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A24AB8-4C46-4D6A-8412-70995C270DD7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94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74389-76A2-4C43-8A66-C39225B631FC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10D0AD-4E60-4F64-9435-19CAD37FD190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43258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188" y="1295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B4B88A-E27E-4923-B9EA-1236C4F4BBE9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5AD96A-DB71-4390-8DE7-1559AEA67E13}" type="slidenum">
              <a:rPr lang="es-MX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57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623A9A-2065-488E-A2ED-9144B0E50643}" type="datetime1">
              <a:rPr lang="es-MX"/>
              <a:pPr/>
              <a:t>28/05/2015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775" y="1371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5225" y="6523038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B07D92-1660-4B2A-9434-1B4AE2AF5AA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34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81153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752600" y="-30163"/>
            <a:ext cx="7413625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1030" name="Imagen 1" descr="logo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112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45566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245566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 descr="IOC-Graficos-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62574" y="2937770"/>
            <a:ext cx="339204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Icing</a:t>
            </a:r>
            <a:r>
              <a:rPr lang="es-ES_tradnl" sz="6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On</a:t>
            </a:r>
            <a:endParaRPr lang="es-ES_tradnl" sz="6000" b="1" dirty="0">
              <a:ln w="66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SimSun" charset="0"/>
              <a:cs typeface="SimSun" charset="0"/>
            </a:endParaRPr>
          </a:p>
          <a:p>
            <a:pPr algn="ctr">
              <a:defRPr/>
            </a:pPr>
            <a:r>
              <a:rPr lang="es-ES_tradnl" sz="6000" b="1" dirty="0" err="1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the</a:t>
            </a:r>
            <a:r>
              <a:rPr lang="es-ES_tradnl" sz="6000" b="1" dirty="0">
                <a:ln w="66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SimSun" charset="0"/>
                <a:cs typeface="SimSun" charset="0"/>
              </a:rPr>
              <a:t> Cake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" name="TextBox 83"/>
          <p:cNvSpPr>
            <a:spLocks noChangeArrowheads="1"/>
          </p:cNvSpPr>
          <p:nvPr/>
        </p:nvSpPr>
        <p:spPr bwMode="auto">
          <a:xfrm>
            <a:off x="4953000" y="168743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4" name="TextBox 84"/>
          <p:cNvSpPr>
            <a:spLocks noChangeArrowheads="1"/>
          </p:cNvSpPr>
          <p:nvPr/>
        </p:nvSpPr>
        <p:spPr bwMode="auto">
          <a:xfrm>
            <a:off x="4953000" y="2144736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5" name="TextBox 85"/>
          <p:cNvSpPr>
            <a:spLocks noChangeArrowheads="1"/>
          </p:cNvSpPr>
          <p:nvPr/>
        </p:nvSpPr>
        <p:spPr bwMode="auto">
          <a:xfrm>
            <a:off x="4953000" y="2601924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6" name="TextBox 86"/>
          <p:cNvSpPr>
            <a:spLocks noChangeArrowheads="1"/>
          </p:cNvSpPr>
          <p:nvPr/>
        </p:nvSpPr>
        <p:spPr bwMode="auto">
          <a:xfrm>
            <a:off x="4952990" y="305911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7" name="TextBox 87"/>
          <p:cNvSpPr>
            <a:spLocks noChangeArrowheads="1"/>
          </p:cNvSpPr>
          <p:nvPr/>
        </p:nvSpPr>
        <p:spPr bwMode="auto">
          <a:xfrm>
            <a:off x="4953000" y="351628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8" name="TextBox 88"/>
          <p:cNvSpPr>
            <a:spLocks noChangeArrowheads="1"/>
          </p:cNvSpPr>
          <p:nvPr/>
        </p:nvSpPr>
        <p:spPr bwMode="auto">
          <a:xfrm>
            <a:off x="4953000" y="3973488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09" name="TextBox 89"/>
          <p:cNvSpPr>
            <a:spLocks noChangeArrowheads="1"/>
          </p:cNvSpPr>
          <p:nvPr/>
        </p:nvSpPr>
        <p:spPr bwMode="auto">
          <a:xfrm>
            <a:off x="4953000" y="44306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0" name="TextBox 90"/>
          <p:cNvSpPr>
            <a:spLocks noChangeArrowheads="1"/>
          </p:cNvSpPr>
          <p:nvPr/>
        </p:nvSpPr>
        <p:spPr bwMode="auto">
          <a:xfrm>
            <a:off x="4953000" y="48878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1" name="TextBox 91"/>
          <p:cNvSpPr>
            <a:spLocks noChangeArrowheads="1"/>
          </p:cNvSpPr>
          <p:nvPr/>
        </p:nvSpPr>
        <p:spPr bwMode="auto">
          <a:xfrm>
            <a:off x="4953000" y="5345052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5%</a:t>
            </a:r>
          </a:p>
        </p:txBody>
      </p:sp>
      <p:sp>
        <p:nvSpPr>
          <p:cNvPr id="23613" name="TextBox 93"/>
          <p:cNvSpPr>
            <a:spLocks noChangeArrowheads="1"/>
          </p:cNvSpPr>
          <p:nvPr/>
        </p:nvSpPr>
        <p:spPr bwMode="auto">
          <a:xfrm>
            <a:off x="53530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+ 10%</a:t>
            </a:r>
          </a:p>
        </p:txBody>
      </p:sp>
      <p:sp>
        <p:nvSpPr>
          <p:cNvPr id="23614" name="TextBox 103"/>
          <p:cNvSpPr>
            <a:spLocks noChangeArrowheads="1"/>
          </p:cNvSpPr>
          <p:nvPr/>
        </p:nvSpPr>
        <p:spPr bwMode="auto">
          <a:xfrm>
            <a:off x="5353050" y="2144736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5" name="TextBox 104"/>
          <p:cNvSpPr>
            <a:spLocks noChangeArrowheads="1"/>
          </p:cNvSpPr>
          <p:nvPr/>
        </p:nvSpPr>
        <p:spPr bwMode="auto">
          <a:xfrm>
            <a:off x="5353050" y="2601924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6" name="TextBox 105"/>
          <p:cNvSpPr>
            <a:spLocks noChangeArrowheads="1"/>
          </p:cNvSpPr>
          <p:nvPr/>
        </p:nvSpPr>
        <p:spPr bwMode="auto">
          <a:xfrm>
            <a:off x="5353040" y="305911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7" name="TextBox 106"/>
          <p:cNvSpPr>
            <a:spLocks noChangeArrowheads="1"/>
          </p:cNvSpPr>
          <p:nvPr/>
        </p:nvSpPr>
        <p:spPr bwMode="auto">
          <a:xfrm>
            <a:off x="5353050" y="35162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8" name="TextBox 107"/>
          <p:cNvSpPr>
            <a:spLocks noChangeArrowheads="1"/>
          </p:cNvSpPr>
          <p:nvPr/>
        </p:nvSpPr>
        <p:spPr bwMode="auto">
          <a:xfrm>
            <a:off x="5353050" y="39734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19" name="TextBox 108"/>
          <p:cNvSpPr>
            <a:spLocks noChangeArrowheads="1"/>
          </p:cNvSpPr>
          <p:nvPr/>
        </p:nvSpPr>
        <p:spPr bwMode="auto">
          <a:xfrm>
            <a:off x="5353050" y="44306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0" name="TextBox 109"/>
          <p:cNvSpPr>
            <a:spLocks noChangeArrowheads="1"/>
          </p:cNvSpPr>
          <p:nvPr/>
        </p:nvSpPr>
        <p:spPr bwMode="auto">
          <a:xfrm>
            <a:off x="5353050" y="48878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1" name="TextBox 110"/>
          <p:cNvSpPr>
            <a:spLocks noChangeArrowheads="1"/>
          </p:cNvSpPr>
          <p:nvPr/>
        </p:nvSpPr>
        <p:spPr bwMode="auto">
          <a:xfrm>
            <a:off x="5353050" y="53450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2" name="TextBox 111"/>
          <p:cNvSpPr>
            <a:spLocks noChangeArrowheads="1"/>
          </p:cNvSpPr>
          <p:nvPr/>
        </p:nvSpPr>
        <p:spPr bwMode="auto">
          <a:xfrm>
            <a:off x="5353050" y="5802228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5%</a:t>
            </a:r>
          </a:p>
        </p:txBody>
      </p:sp>
      <p:sp>
        <p:nvSpPr>
          <p:cNvPr id="23623" name="TextBox 112"/>
          <p:cNvSpPr>
            <a:spLocks noChangeArrowheads="1"/>
          </p:cNvSpPr>
          <p:nvPr/>
        </p:nvSpPr>
        <p:spPr bwMode="auto">
          <a:xfrm>
            <a:off x="59626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+ 15%</a:t>
            </a:r>
          </a:p>
        </p:txBody>
      </p:sp>
      <p:sp>
        <p:nvSpPr>
          <p:cNvPr id="23624" name="TextBox 113"/>
          <p:cNvSpPr>
            <a:spLocks noChangeArrowheads="1"/>
          </p:cNvSpPr>
          <p:nvPr/>
        </p:nvSpPr>
        <p:spPr bwMode="auto">
          <a:xfrm>
            <a:off x="5962650" y="2144736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+ 10%</a:t>
            </a:r>
          </a:p>
        </p:txBody>
      </p:sp>
      <p:sp>
        <p:nvSpPr>
          <p:cNvPr id="23625" name="TextBox 114"/>
          <p:cNvSpPr>
            <a:spLocks noChangeArrowheads="1"/>
          </p:cNvSpPr>
          <p:nvPr/>
        </p:nvSpPr>
        <p:spPr bwMode="auto">
          <a:xfrm>
            <a:off x="5962650" y="2601924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6" name="TextBox 115"/>
          <p:cNvSpPr>
            <a:spLocks noChangeArrowheads="1"/>
          </p:cNvSpPr>
          <p:nvPr/>
        </p:nvSpPr>
        <p:spPr bwMode="auto">
          <a:xfrm>
            <a:off x="5962640" y="305911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7" name="TextBox 116"/>
          <p:cNvSpPr>
            <a:spLocks noChangeArrowheads="1"/>
          </p:cNvSpPr>
          <p:nvPr/>
        </p:nvSpPr>
        <p:spPr bwMode="auto">
          <a:xfrm>
            <a:off x="5962650" y="35162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8" name="TextBox 117"/>
          <p:cNvSpPr>
            <a:spLocks noChangeArrowheads="1"/>
          </p:cNvSpPr>
          <p:nvPr/>
        </p:nvSpPr>
        <p:spPr bwMode="auto">
          <a:xfrm>
            <a:off x="5962650" y="397348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29" name="TextBox 118"/>
          <p:cNvSpPr>
            <a:spLocks noChangeArrowheads="1"/>
          </p:cNvSpPr>
          <p:nvPr/>
        </p:nvSpPr>
        <p:spPr bwMode="auto">
          <a:xfrm>
            <a:off x="5962650" y="44306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0" name="TextBox 119"/>
          <p:cNvSpPr>
            <a:spLocks noChangeArrowheads="1"/>
          </p:cNvSpPr>
          <p:nvPr/>
        </p:nvSpPr>
        <p:spPr bwMode="auto">
          <a:xfrm>
            <a:off x="5962650" y="48878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1" name="TextBox 120"/>
          <p:cNvSpPr>
            <a:spLocks noChangeArrowheads="1"/>
          </p:cNvSpPr>
          <p:nvPr/>
        </p:nvSpPr>
        <p:spPr bwMode="auto">
          <a:xfrm>
            <a:off x="5962650" y="5345052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2" name="TextBox 121"/>
          <p:cNvSpPr>
            <a:spLocks noChangeArrowheads="1"/>
          </p:cNvSpPr>
          <p:nvPr/>
        </p:nvSpPr>
        <p:spPr bwMode="auto">
          <a:xfrm>
            <a:off x="5962650" y="580222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3" name="TextBox 122"/>
          <p:cNvSpPr>
            <a:spLocks noChangeArrowheads="1"/>
          </p:cNvSpPr>
          <p:nvPr/>
        </p:nvSpPr>
        <p:spPr bwMode="auto">
          <a:xfrm>
            <a:off x="5962650" y="6259428"/>
            <a:ext cx="63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+ 5%</a:t>
            </a:r>
          </a:p>
        </p:txBody>
      </p:sp>
      <p:sp>
        <p:nvSpPr>
          <p:cNvPr id="23634" name="TextBox 123"/>
          <p:cNvSpPr>
            <a:spLocks noChangeArrowheads="1"/>
          </p:cNvSpPr>
          <p:nvPr/>
        </p:nvSpPr>
        <p:spPr bwMode="auto">
          <a:xfrm>
            <a:off x="6648450" y="168743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30%</a:t>
            </a:r>
          </a:p>
        </p:txBody>
      </p:sp>
      <p:sp>
        <p:nvSpPr>
          <p:cNvPr id="23635" name="TextBox 124"/>
          <p:cNvSpPr>
            <a:spLocks noChangeArrowheads="1"/>
          </p:cNvSpPr>
          <p:nvPr/>
        </p:nvSpPr>
        <p:spPr bwMode="auto">
          <a:xfrm>
            <a:off x="6648450" y="2144736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20%</a:t>
            </a:r>
          </a:p>
        </p:txBody>
      </p:sp>
      <p:sp>
        <p:nvSpPr>
          <p:cNvPr id="23636" name="TextBox 125"/>
          <p:cNvSpPr>
            <a:spLocks noChangeArrowheads="1"/>
          </p:cNvSpPr>
          <p:nvPr/>
        </p:nvSpPr>
        <p:spPr bwMode="auto">
          <a:xfrm>
            <a:off x="6648450" y="2601924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7" name="TextBox 126"/>
          <p:cNvSpPr>
            <a:spLocks noChangeArrowheads="1"/>
          </p:cNvSpPr>
          <p:nvPr/>
        </p:nvSpPr>
        <p:spPr bwMode="auto">
          <a:xfrm>
            <a:off x="6648440" y="305911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8" name="TextBox 127"/>
          <p:cNvSpPr>
            <a:spLocks noChangeArrowheads="1"/>
          </p:cNvSpPr>
          <p:nvPr/>
        </p:nvSpPr>
        <p:spPr bwMode="auto">
          <a:xfrm>
            <a:off x="6648450" y="3516288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39" name="TextBox 128"/>
          <p:cNvSpPr>
            <a:spLocks noChangeArrowheads="1"/>
          </p:cNvSpPr>
          <p:nvPr/>
        </p:nvSpPr>
        <p:spPr bwMode="auto">
          <a:xfrm>
            <a:off x="6648450" y="3973488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0" name="TextBox 129"/>
          <p:cNvSpPr>
            <a:spLocks noChangeArrowheads="1"/>
          </p:cNvSpPr>
          <p:nvPr/>
        </p:nvSpPr>
        <p:spPr bwMode="auto">
          <a:xfrm>
            <a:off x="6648450" y="44306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1" name="TextBox 130"/>
          <p:cNvSpPr>
            <a:spLocks noChangeArrowheads="1"/>
          </p:cNvSpPr>
          <p:nvPr/>
        </p:nvSpPr>
        <p:spPr bwMode="auto">
          <a:xfrm>
            <a:off x="6648450" y="48878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2" name="TextBox 131"/>
          <p:cNvSpPr>
            <a:spLocks noChangeArrowheads="1"/>
          </p:cNvSpPr>
          <p:nvPr/>
        </p:nvSpPr>
        <p:spPr bwMode="auto">
          <a:xfrm>
            <a:off x="6648450" y="5345052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15%</a:t>
            </a:r>
          </a:p>
        </p:txBody>
      </p:sp>
      <p:sp>
        <p:nvSpPr>
          <p:cNvPr id="23643" name="TextBox 132"/>
          <p:cNvSpPr>
            <a:spLocks noChangeArrowheads="1"/>
          </p:cNvSpPr>
          <p:nvPr/>
        </p:nvSpPr>
        <p:spPr bwMode="auto">
          <a:xfrm>
            <a:off x="6645275" y="5802228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10%</a:t>
            </a:r>
          </a:p>
        </p:txBody>
      </p:sp>
      <p:sp>
        <p:nvSpPr>
          <p:cNvPr id="23644" name="TextBox 133"/>
          <p:cNvSpPr>
            <a:spLocks noChangeArrowheads="1"/>
          </p:cNvSpPr>
          <p:nvPr/>
        </p:nvSpPr>
        <p:spPr bwMode="auto">
          <a:xfrm>
            <a:off x="6762750" y="6259428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= 5%</a:t>
            </a:r>
          </a:p>
        </p:txBody>
      </p:sp>
      <p:sp>
        <p:nvSpPr>
          <p:cNvPr id="38965" name="Título 1"/>
          <p:cNvSpPr txBox="1">
            <a:spLocks/>
          </p:cNvSpPr>
          <p:nvPr/>
        </p:nvSpPr>
        <p:spPr bwMode="auto">
          <a:xfrm>
            <a:off x="228600" y="2362228"/>
            <a:ext cx="2895600" cy="1371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495081" y="152400"/>
            <a:ext cx="628410" cy="404776"/>
            <a:chOff x="-18490" y="0"/>
            <a:chExt cx="705520" cy="539354"/>
          </a:xfrm>
        </p:grpSpPr>
        <p:sp>
          <p:nvSpPr>
            <p:cNvPr id="39015" name="Oval 4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6" name="Rectangle 5"/>
            <p:cNvSpPr>
              <a:spLocks noChangeArrowheads="1"/>
            </p:cNvSpPr>
            <p:nvPr/>
          </p:nvSpPr>
          <p:spPr bwMode="auto">
            <a:xfrm>
              <a:off x="-18490" y="0"/>
              <a:ext cx="705520" cy="49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1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511550" y="604838"/>
            <a:ext cx="628410" cy="404775"/>
            <a:chOff x="0" y="0"/>
            <a:chExt cx="705520" cy="539354"/>
          </a:xfrm>
        </p:grpSpPr>
        <p:sp>
          <p:nvSpPr>
            <p:cNvPr id="39013" name="Oval 7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705520" cy="49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2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3486402" y="1066800"/>
            <a:ext cx="628410" cy="404776"/>
            <a:chOff x="-28234" y="0"/>
            <a:chExt cx="705520" cy="539354"/>
          </a:xfrm>
        </p:grpSpPr>
        <p:sp>
          <p:nvSpPr>
            <p:cNvPr id="39011" name="Oval 10"/>
            <p:cNvSpPr>
              <a:spLocks noChangeArrowheads="1"/>
            </p:cNvSpPr>
            <p:nvPr/>
          </p:nvSpPr>
          <p:spPr bwMode="auto">
            <a:xfrm>
              <a:off x="38298" y="5954"/>
              <a:ext cx="533400" cy="5334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2" name="Rectangle 11"/>
            <p:cNvSpPr>
              <a:spLocks noChangeArrowheads="1"/>
            </p:cNvSpPr>
            <p:nvPr/>
          </p:nvSpPr>
          <p:spPr bwMode="auto">
            <a:xfrm>
              <a:off x="-28234" y="0"/>
              <a:ext cx="705520" cy="49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 dirty="0" err="1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Ud</a:t>
              </a:r>
              <a:r>
                <a:rPr lang="en-US" sz="1800" b="1" dirty="0" smtClean="0">
                  <a:solidFill>
                    <a:srgbClr val="FF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 3</a:t>
              </a:r>
              <a:endParaRPr lang="en-US" sz="18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3548063" y="2090738"/>
            <a:ext cx="506412" cy="404812"/>
            <a:chOff x="0" y="0"/>
            <a:chExt cx="566627" cy="539354"/>
          </a:xfrm>
        </p:grpSpPr>
        <p:sp>
          <p:nvSpPr>
            <p:cNvPr id="39009" name="Oval 16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10" name="Rectangle 17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2G</a:t>
              </a:r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3486150" y="2598738"/>
            <a:ext cx="504825" cy="404812"/>
            <a:chOff x="0" y="0"/>
            <a:chExt cx="566627" cy="539354"/>
          </a:xfrm>
        </p:grpSpPr>
        <p:sp>
          <p:nvSpPr>
            <p:cNvPr id="39007" name="Oval 19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8" name="Rectangle 20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3G</a:t>
              </a: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487738" y="3092450"/>
            <a:ext cx="477837" cy="404813"/>
            <a:chOff x="0" y="0"/>
            <a:chExt cx="534279" cy="539354"/>
          </a:xfrm>
        </p:grpSpPr>
        <p:sp>
          <p:nvSpPr>
            <p:cNvPr id="39005" name="Oval 22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6" name="Rectangle 23"/>
            <p:cNvSpPr>
              <a:spLocks noChangeArrowheads="1"/>
            </p:cNvSpPr>
            <p:nvPr/>
          </p:nvSpPr>
          <p:spPr bwMode="auto">
            <a:xfrm>
              <a:off x="64879" y="0"/>
              <a:ext cx="469400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4G</a:t>
              </a:r>
            </a:p>
          </p:txBody>
        </p:sp>
      </p:grpSp>
      <p:grpSp>
        <p:nvGrpSpPr>
          <p:cNvPr id="23572" name="Group 20"/>
          <p:cNvGrpSpPr>
            <a:grpSpLocks/>
          </p:cNvGrpSpPr>
          <p:nvPr/>
        </p:nvGrpSpPr>
        <p:grpSpPr bwMode="auto">
          <a:xfrm>
            <a:off x="3489325" y="3527425"/>
            <a:ext cx="504825" cy="404813"/>
            <a:chOff x="0" y="0"/>
            <a:chExt cx="566627" cy="539354"/>
          </a:xfrm>
        </p:grpSpPr>
        <p:sp>
          <p:nvSpPr>
            <p:cNvPr id="39003" name="Oval 25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4" name="Rectangle 26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5G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02025" y="3975100"/>
            <a:ext cx="504825" cy="404813"/>
            <a:chOff x="0" y="0"/>
            <a:chExt cx="566627" cy="539354"/>
          </a:xfrm>
        </p:grpSpPr>
        <p:sp>
          <p:nvSpPr>
            <p:cNvPr id="39001" name="Oval 28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2" name="Rectangle 29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6G</a:t>
              </a:r>
            </a:p>
          </p:txBody>
        </p: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3502025" y="4429125"/>
            <a:ext cx="504825" cy="404813"/>
            <a:chOff x="0" y="0"/>
            <a:chExt cx="566627" cy="539354"/>
          </a:xfrm>
        </p:grpSpPr>
        <p:sp>
          <p:nvSpPr>
            <p:cNvPr id="38999" name="Oval 31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000" name="Rectangle 32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7G</a:t>
              </a:r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3471863" y="4852988"/>
            <a:ext cx="504825" cy="404812"/>
            <a:chOff x="0" y="0"/>
            <a:chExt cx="566627" cy="539354"/>
          </a:xfrm>
        </p:grpSpPr>
        <p:sp>
          <p:nvSpPr>
            <p:cNvPr id="38997" name="Oval 34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8" name="Rectangle 35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8G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457575" y="5289550"/>
            <a:ext cx="504825" cy="404813"/>
            <a:chOff x="0" y="0"/>
            <a:chExt cx="566627" cy="539354"/>
          </a:xfrm>
        </p:grpSpPr>
        <p:sp>
          <p:nvSpPr>
            <p:cNvPr id="38995" name="Oval 37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6" name="Rectangle 38"/>
            <p:cNvSpPr>
              <a:spLocks noChangeArrowheads="1"/>
            </p:cNvSpPr>
            <p:nvPr/>
          </p:nvSpPr>
          <p:spPr bwMode="auto">
            <a:xfrm>
              <a:off x="64879" y="0"/>
              <a:ext cx="5017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8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9G</a:t>
              </a:r>
            </a:p>
          </p:txBody>
        </p:sp>
      </p:grp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3429000" y="5753100"/>
            <a:ext cx="522288" cy="404813"/>
            <a:chOff x="0" y="0"/>
            <a:chExt cx="586217" cy="539354"/>
          </a:xfrm>
        </p:grpSpPr>
        <p:sp>
          <p:nvSpPr>
            <p:cNvPr id="38993" name="Oval 40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4" name="Rectangle 41"/>
            <p:cNvSpPr>
              <a:spLocks noChangeArrowheads="1"/>
            </p:cNvSpPr>
            <p:nvPr/>
          </p:nvSpPr>
          <p:spPr bwMode="auto">
            <a:xfrm>
              <a:off x="4" y="0"/>
              <a:ext cx="586213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10G</a:t>
              </a:r>
            </a:p>
          </p:txBody>
        </p:sp>
      </p:grp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3443288" y="6226175"/>
            <a:ext cx="522287" cy="404813"/>
            <a:chOff x="0" y="0"/>
            <a:chExt cx="586217" cy="539354"/>
          </a:xfrm>
        </p:grpSpPr>
        <p:sp>
          <p:nvSpPr>
            <p:cNvPr id="38991" name="Oval 43"/>
            <p:cNvSpPr>
              <a:spLocks noChangeArrowheads="1"/>
            </p:cNvSpPr>
            <p:nvPr/>
          </p:nvSpPr>
          <p:spPr bwMode="auto">
            <a:xfrm>
              <a:off x="0" y="5954"/>
              <a:ext cx="533400" cy="533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MX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92" name="Rectangle 44"/>
            <p:cNvSpPr>
              <a:spLocks noChangeArrowheads="1"/>
            </p:cNvSpPr>
            <p:nvPr/>
          </p:nvSpPr>
          <p:spPr bwMode="auto">
            <a:xfrm>
              <a:off x="4" y="0"/>
              <a:ext cx="586213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11G</a:t>
              </a:r>
            </a:p>
          </p:txBody>
        </p:sp>
      </p:grp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3100388" y="1471613"/>
            <a:ext cx="1776412" cy="571500"/>
            <a:chOff x="0" y="0"/>
            <a:chExt cx="1776031" cy="571355"/>
          </a:xfrm>
        </p:grpSpPr>
        <p:sp>
          <p:nvSpPr>
            <p:cNvPr id="38984" name="Rectangle 14"/>
            <p:cNvSpPr>
              <a:spLocks noChangeArrowheads="1"/>
            </p:cNvSpPr>
            <p:nvPr/>
          </p:nvSpPr>
          <p:spPr bwMode="auto">
            <a:xfrm>
              <a:off x="838202" y="232801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s-MX" sz="16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8985" name="Rectangle 47"/>
            <p:cNvSpPr>
              <a:spLocks noChangeArrowheads="1"/>
            </p:cNvSpPr>
            <p:nvPr/>
          </p:nvSpPr>
          <p:spPr bwMode="auto">
            <a:xfrm>
              <a:off x="0" y="232797"/>
              <a:ext cx="524501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sz="1600" b="1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1G3</a:t>
              </a:r>
            </a:p>
          </p:txBody>
        </p:sp>
        <p:grpSp>
          <p:nvGrpSpPr>
            <p:cNvPr id="38986" name="Group 44"/>
            <p:cNvGrpSpPr>
              <a:grpSpLocks/>
            </p:cNvGrpSpPr>
            <p:nvPr/>
          </p:nvGrpSpPr>
          <p:grpSpPr bwMode="auto">
            <a:xfrm>
              <a:off x="445302" y="171297"/>
              <a:ext cx="1056328" cy="400050"/>
              <a:chOff x="0" y="0"/>
              <a:chExt cx="1184226" cy="533400"/>
            </a:xfrm>
          </p:grpSpPr>
          <p:sp>
            <p:nvSpPr>
              <p:cNvPr id="38989" name="Oval 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33402" cy="533400"/>
              </a:xfrm>
              <a:prstGeom prst="ellipse">
                <a:avLst/>
              </a:prstGeom>
              <a:solidFill>
                <a:srgbClr val="00B05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s-MX" sz="1800">
                  <a:solidFill>
                    <a:srgbClr val="FFFFFF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990" name="Rectangle 56"/>
              <p:cNvSpPr>
                <a:spLocks noChangeArrowheads="1"/>
              </p:cNvSpPr>
              <p:nvPr/>
            </p:nvSpPr>
            <p:spPr bwMode="auto">
              <a:xfrm>
                <a:off x="644737" y="63035"/>
                <a:ext cx="539489" cy="410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sz="1400" b="1">
                    <a:latin typeface="Calibri" panose="020F0502020204030204" pitchFamily="34" charset="0"/>
                    <a:sym typeface="Calibri" panose="020F0502020204030204" pitchFamily="34" charset="0"/>
                  </a:rPr>
                  <a:t>1G6</a:t>
                </a:r>
              </a:p>
            </p:txBody>
          </p:sp>
        </p:grpSp>
        <p:sp>
          <p:nvSpPr>
            <p:cNvPr id="38987" name="Rectangle 59"/>
            <p:cNvSpPr>
              <a:spLocks noChangeArrowheads="1"/>
            </p:cNvSpPr>
            <p:nvPr/>
          </p:nvSpPr>
          <p:spPr bwMode="auto">
            <a:xfrm>
              <a:off x="1591300" y="232800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es-MX" sz="1600" b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38988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683199" y="0"/>
              <a:ext cx="1" cy="171297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601" name="TextBox 81"/>
          <p:cNvSpPr>
            <a:spLocks noChangeArrowheads="1"/>
          </p:cNvSpPr>
          <p:nvPr/>
        </p:nvSpPr>
        <p:spPr bwMode="auto">
          <a:xfrm>
            <a:off x="4021138" y="609600"/>
            <a:ext cx="58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10%</a:t>
            </a:r>
          </a:p>
        </p:txBody>
      </p:sp>
      <p:sp>
        <p:nvSpPr>
          <p:cNvPr id="23602" name="TextBox 82"/>
          <p:cNvSpPr>
            <a:spLocks noChangeArrowheads="1"/>
          </p:cNvSpPr>
          <p:nvPr/>
        </p:nvSpPr>
        <p:spPr bwMode="auto">
          <a:xfrm>
            <a:off x="4021138" y="107791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15%</a:t>
            </a:r>
          </a:p>
        </p:txBody>
      </p:sp>
      <p:sp>
        <p:nvSpPr>
          <p:cNvPr id="23612" name="TextBox 92"/>
          <p:cNvSpPr>
            <a:spLocks noChangeArrowheads="1"/>
          </p:cNvSpPr>
          <p:nvPr/>
        </p:nvSpPr>
        <p:spPr bwMode="auto">
          <a:xfrm>
            <a:off x="3971925" y="152400"/>
            <a:ext cx="62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5%</a:t>
            </a:r>
          </a:p>
        </p:txBody>
      </p:sp>
      <p:sp>
        <p:nvSpPr>
          <p:cNvPr id="38983" name="CuadroTexto 1"/>
          <p:cNvSpPr txBox="1">
            <a:spLocks noChangeArrowheads="1"/>
          </p:cNvSpPr>
          <p:nvPr/>
        </p:nvSpPr>
        <p:spPr bwMode="auto">
          <a:xfrm>
            <a:off x="499223" y="2457275"/>
            <a:ext cx="23543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Estructura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– 1 – </a:t>
            </a:r>
            <a:r>
              <a:rPr lang="es-E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s-E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342574" y="4571980"/>
            <a:ext cx="2667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1000" dirty="0" smtClean="0"/>
              <a:t>al </a:t>
            </a:r>
            <a:r>
              <a:rPr lang="es-ES_tradnl" sz="1000" dirty="0"/>
              <a:t>propósito de reclamación de ganancia, ni representa ninguna promesa de ganancia o potencial de ganancia. La ganancia especifica será influenciada por varios factores.</a:t>
            </a:r>
            <a:endParaRPr lang="es-E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3" grpId="0" bldLvl="0" autoUpdateAnimBg="0"/>
      <p:bldP spid="23604" grpId="0" bldLvl="0" autoUpdateAnimBg="0"/>
      <p:bldP spid="23605" grpId="0" bldLvl="0" autoUpdateAnimBg="0"/>
      <p:bldP spid="23606" grpId="0" bldLvl="0" autoUpdateAnimBg="0"/>
      <p:bldP spid="23607" grpId="0" bldLvl="0" autoUpdateAnimBg="0"/>
      <p:bldP spid="23608" grpId="0" bldLvl="0" autoUpdateAnimBg="0"/>
      <p:bldP spid="23609" grpId="0" bldLvl="0" autoUpdateAnimBg="0"/>
      <p:bldP spid="23610" grpId="0" bldLvl="0" autoUpdateAnimBg="0"/>
      <p:bldP spid="23611" grpId="0" bldLvl="0" autoUpdateAnimBg="0"/>
      <p:bldP spid="23613" grpId="0" bldLvl="0" autoUpdateAnimBg="0"/>
      <p:bldP spid="23614" grpId="0" bldLvl="0" autoUpdateAnimBg="0"/>
      <p:bldP spid="23615" grpId="0" bldLvl="0" autoUpdateAnimBg="0"/>
      <p:bldP spid="23616" grpId="0" bldLvl="0" autoUpdateAnimBg="0"/>
      <p:bldP spid="23617" grpId="0" bldLvl="0" autoUpdateAnimBg="0"/>
      <p:bldP spid="23618" grpId="0" bldLvl="0" autoUpdateAnimBg="0"/>
      <p:bldP spid="23619" grpId="0" bldLvl="0" autoUpdateAnimBg="0"/>
      <p:bldP spid="23620" grpId="0" bldLvl="0" autoUpdateAnimBg="0"/>
      <p:bldP spid="23621" grpId="0" bldLvl="0" autoUpdateAnimBg="0"/>
      <p:bldP spid="23622" grpId="0" bldLvl="0" autoUpdateAnimBg="0"/>
      <p:bldP spid="23623" grpId="0" bldLvl="0" autoUpdateAnimBg="0"/>
      <p:bldP spid="23624" grpId="0" bldLvl="0" autoUpdateAnimBg="0"/>
      <p:bldP spid="23625" grpId="0" bldLvl="0" autoUpdateAnimBg="0"/>
      <p:bldP spid="23626" grpId="0" bldLvl="0" autoUpdateAnimBg="0"/>
      <p:bldP spid="23627" grpId="0" bldLvl="0" autoUpdateAnimBg="0"/>
      <p:bldP spid="23628" grpId="0" bldLvl="0" autoUpdateAnimBg="0"/>
      <p:bldP spid="23629" grpId="0" bldLvl="0" autoUpdateAnimBg="0"/>
      <p:bldP spid="23630" grpId="0" bldLvl="0" autoUpdateAnimBg="0"/>
      <p:bldP spid="23631" grpId="0" bldLvl="0" autoUpdateAnimBg="0"/>
      <p:bldP spid="23632" grpId="0" bldLvl="0" autoUpdateAnimBg="0"/>
      <p:bldP spid="23633" grpId="0" bldLvl="0" autoUpdateAnimBg="0"/>
      <p:bldP spid="23634" grpId="0" bldLvl="0" autoUpdateAnimBg="0"/>
      <p:bldP spid="23635" grpId="0" bldLvl="0" autoUpdateAnimBg="0"/>
      <p:bldP spid="23636" grpId="0" bldLvl="0" autoUpdateAnimBg="0"/>
      <p:bldP spid="23637" grpId="0" bldLvl="0" autoUpdateAnimBg="0"/>
      <p:bldP spid="23638" grpId="0" bldLvl="0" autoUpdateAnimBg="0"/>
      <p:bldP spid="23639" grpId="0" bldLvl="0" autoUpdateAnimBg="0"/>
      <p:bldP spid="23640" grpId="0" bldLvl="0" autoUpdateAnimBg="0"/>
      <p:bldP spid="23641" grpId="0" bldLvl="0" autoUpdateAnimBg="0"/>
      <p:bldP spid="23642" grpId="0" bldLvl="0" autoUpdateAnimBg="0"/>
      <p:bldP spid="23643" grpId="0" bldLvl="0" autoUpdateAnimBg="0"/>
      <p:bldP spid="23644" grpId="0" bldLvl="0" autoUpdateAnimBg="0"/>
      <p:bldP spid="23601" grpId="0" bldLvl="0" autoUpdateAnimBg="0"/>
      <p:bldP spid="23602" grpId="0" bldLvl="0" autoUpdateAnimBg="0"/>
      <p:bldP spid="2361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2" name="CuadroTexto 4"/>
          <p:cNvSpPr txBox="1">
            <a:spLocks noChangeArrowheads="1"/>
          </p:cNvSpPr>
          <p:nvPr/>
        </p:nvSpPr>
        <p:spPr bwMode="auto">
          <a:xfrm>
            <a:off x="1476842" y="238125"/>
            <a:ext cx="6991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  <a:latin typeface="Century Gothic" panose="020B0502020202020204" pitchFamily="34" charset="0"/>
              </a:rPr>
              <a:t>Ingreso Potencial para el paquete de </a:t>
            </a:r>
            <a:r>
              <a:rPr lang="es-ES_tradnl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Bs.1900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6083" name="CuadroTexto 5"/>
          <p:cNvSpPr txBox="1">
            <a:spLocks noChangeArrowheads="1"/>
          </p:cNvSpPr>
          <p:nvPr/>
        </p:nvSpPr>
        <p:spPr bwMode="auto">
          <a:xfrm>
            <a:off x="3119438" y="838200"/>
            <a:ext cx="3154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(Ejemplo </a:t>
            </a:r>
            <a:r>
              <a:rPr lang="es-ES_tradnl" dirty="0">
                <a:solidFill>
                  <a:srgbClr val="000000"/>
                </a:solidFill>
                <a:latin typeface="Century Gothic" panose="020B0502020202020204" pitchFamily="34" charset="0"/>
              </a:rPr>
              <a:t>Ilustrativo)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46084" name="CuadroTexto 7"/>
          <p:cNvSpPr txBox="1">
            <a:spLocks noChangeArrowheads="1"/>
          </p:cNvSpPr>
          <p:nvPr/>
        </p:nvSpPr>
        <p:spPr bwMode="auto">
          <a:xfrm>
            <a:off x="1371632" y="2057436"/>
            <a:ext cx="72388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Estructura </a:t>
            </a:r>
            <a:r>
              <a:rPr lang="es-MX" altLang="zh-CN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s-MX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-2</a:t>
            </a:r>
            <a:r>
              <a:rPr lang="es-MX" altLang="zh-CN" sz="2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 </a:t>
            </a:r>
            <a:r>
              <a:rPr lang="es-MX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$ 53,120,900 COP</a:t>
            </a:r>
            <a:endParaRPr lang="de-DE" altLang="zh-CN" sz="32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Estructura </a:t>
            </a:r>
            <a:r>
              <a:rPr lang="es-MX" altLang="zh-CN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3-3</a:t>
            </a:r>
            <a:r>
              <a:rPr lang="es-MX" altLang="zh-CN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s-MX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$ </a:t>
            </a:r>
            <a:r>
              <a:rPr lang="es-MX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68,476,942,600 </a:t>
            </a:r>
            <a:r>
              <a:rPr lang="es-MX" altLang="zh-CN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COP</a:t>
            </a:r>
            <a:endParaRPr lang="es-MX" altLang="zh-CN" sz="3200" b="1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MX" altLang="zh-CN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Estructura 4-4 = </a:t>
            </a:r>
            <a:r>
              <a:rPr lang="es-MX" altLang="zh-CN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$ 72,421,942,600 COP</a:t>
            </a:r>
            <a:endParaRPr lang="es-MX" altLang="zh-CN" sz="3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6085" name="Imagen 1" descr="doll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91440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2516" y="4876762"/>
            <a:ext cx="876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1000" dirty="0" smtClean="0"/>
              <a:t>al </a:t>
            </a:r>
            <a:r>
              <a:rPr lang="es-ES_tradnl" sz="1000" dirty="0"/>
              <a:t>propósito de reclamación de ganancia, ni representa ninguna promesa de ganancia o potencial de ganancia. La ganancia especifica será influenciada por varios factores.</a:t>
            </a:r>
            <a:endParaRPr lang="es-E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2" name="CuadroTexto 4"/>
          <p:cNvSpPr txBox="1">
            <a:spLocks noChangeArrowheads="1"/>
          </p:cNvSpPr>
          <p:nvPr/>
        </p:nvSpPr>
        <p:spPr bwMode="auto">
          <a:xfrm>
            <a:off x="1371684" y="152400"/>
            <a:ext cx="76494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</a:t>
            </a: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s-ES_tradn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rmula </a:t>
            </a: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de la Ganancia Compartida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25603" name="CuadroTexto 2"/>
          <p:cNvSpPr txBox="1">
            <a:spLocks noChangeArrowheads="1"/>
          </p:cNvSpPr>
          <p:nvPr/>
        </p:nvSpPr>
        <p:spPr bwMode="auto">
          <a:xfrm>
            <a:off x="304800" y="12954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El Fondo de la </a:t>
            </a:r>
            <a:r>
              <a:rPr lang="es-ES_tradnl" altLang="zh-CN" sz="2200" b="1" dirty="0" err="1">
                <a:latin typeface="Calibri" panose="020F0502020204030204" pitchFamily="34" charset="0"/>
              </a:rPr>
              <a:t>Ganacia</a:t>
            </a:r>
            <a:r>
              <a:rPr lang="es-ES_tradnl" altLang="zh-CN" sz="2200" b="1" dirty="0">
                <a:latin typeface="Calibri" panose="020F0502020204030204" pitchFamily="34" charset="0"/>
              </a:rPr>
              <a:t> Compartida </a:t>
            </a:r>
            <a:r>
              <a:rPr lang="es-ES_tradnl" altLang="zh-CN" sz="2200" b="1" dirty="0" err="1"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latin typeface="Calibri" panose="020F0502020204030204" pitchFamily="34" charset="0"/>
              </a:rPr>
              <a:t>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será </a:t>
            </a:r>
            <a:r>
              <a:rPr lang="es-ES_tradnl" altLang="zh-CN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acumulada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de los nuevos miembros por 6 meses y será pagada de acuerdo a </a:t>
            </a:r>
            <a:r>
              <a:rPr lang="es-ES_tradnl" altLang="zh-CN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</a:t>
            </a:r>
            <a:r>
              <a:rPr lang="es-ES_tradnl" altLang="zh-CN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siguiente formula:</a:t>
            </a:r>
            <a:endParaRPr lang="es-ES" sz="2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04912" y="2438426"/>
            <a:ext cx="8610374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Fondo de Ganancia Compartida </a:t>
            </a:r>
            <a:r>
              <a:rPr lang="es-ES_tradnl" altLang="zh-CN" b="1" dirty="0" err="1">
                <a:solidFill>
                  <a:srgbClr val="FF0000"/>
                </a:solidFill>
                <a:latin typeface="Calibri" charset="0"/>
              </a:rPr>
              <a:t>Icing</a:t>
            </a: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 =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Total Nuevos Miembros x Valor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iSV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x 1.5%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rgbClr val="FF0000"/>
                </a:solidFill>
                <a:latin typeface="Calibri" charset="0"/>
              </a:rPr>
              <a:t>Porcentaje </a:t>
            </a:r>
            <a:r>
              <a:rPr lang="es-ES_tradnl" altLang="zh-CN" b="1" dirty="0">
                <a:solidFill>
                  <a:srgbClr val="FF0000"/>
                </a:solidFill>
                <a:latin typeface="Calibri" charset="0"/>
              </a:rPr>
              <a:t>de la Ganancia Compartida (%) 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=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Total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de Nuevos Miembros del Nivel 12 en Adelante (Individual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)</a:t>
            </a: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-------------------------------------------------------------------------------------------    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x </a:t>
            </a:r>
            <a:r>
              <a:rPr lang="es-ES_tradnl" altLang="zh-CN" b="1" dirty="0" smtClean="0">
                <a:solidFill>
                  <a:schemeClr val="tx1"/>
                </a:solidFill>
                <a:latin typeface="Calibri" charset="0"/>
              </a:rPr>
              <a:t>100</a:t>
            </a: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Total de Nuevos Miembros del Nivel 12 en Adelante</a:t>
            </a:r>
          </a:p>
          <a:p>
            <a:pPr algn="just" fontAlgn="auto">
              <a:spcAft>
                <a:spcPts val="0"/>
              </a:spcAft>
              <a:defRPr/>
            </a:pPr>
            <a:endParaRPr lang="es-ES_tradnl" altLang="zh-CN" b="1" dirty="0">
              <a:solidFill>
                <a:schemeClr val="tx1"/>
              </a:solidFill>
              <a:latin typeface="Calibri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(Cada Miembro que tenga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Lineas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Inferiores mas </a:t>
            </a:r>
            <a:r>
              <a:rPr lang="es-ES_tradnl" altLang="zh-CN" b="1" dirty="0" err="1">
                <a:solidFill>
                  <a:schemeClr val="tx1"/>
                </a:solidFill>
                <a:latin typeface="Calibri" charset="0"/>
              </a:rPr>
              <a:t>alla</a:t>
            </a:r>
            <a:r>
              <a:rPr lang="es-ES_tradnl" altLang="zh-CN" b="1" dirty="0">
                <a:solidFill>
                  <a:schemeClr val="tx1"/>
                </a:solidFill>
                <a:latin typeface="Calibri" charset="0"/>
              </a:rPr>
              <a:t> del 11º Nivel)</a:t>
            </a:r>
            <a:endParaRPr lang="es-MX" altLang="zh-CN" b="1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5605" name="CuadroTexto 9"/>
          <p:cNvSpPr txBox="1">
            <a:spLocks noChangeArrowheads="1"/>
          </p:cNvSpPr>
          <p:nvPr/>
        </p:nvSpPr>
        <p:spPr bwMode="auto">
          <a:xfrm>
            <a:off x="304800" y="54102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Ganancia Compartida 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(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iPS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) = Fondo de Ganancia Compartida </a:t>
            </a:r>
            <a:r>
              <a:rPr lang="es-ES_tradnl" altLang="zh-CN" sz="2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Icing</a:t>
            </a:r>
            <a:r>
              <a:rPr lang="es-ES_tradnl" altLang="zh-CN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x Porcentaje de la Ganancia Compartida (%)</a:t>
            </a:r>
            <a:endParaRPr lang="es-MX" altLang="zh-CN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9" grpId="0" animBg="1"/>
      <p:bldP spid="25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48131" name="Imagen 1" descr="o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131888"/>
            <a:ext cx="302895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13" y="929918"/>
            <a:ext cx="4190890" cy="592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" y="1430788"/>
            <a:ext cx="2590732" cy="56749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26" y="873449"/>
            <a:ext cx="4613581" cy="59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04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ON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</a:t>
            </a:r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CAKE</a:t>
            </a:r>
          </a:p>
        </p:txBody>
      </p:sp>
      <p:pic>
        <p:nvPicPr>
          <p:cNvPr id="6" name="Imagen 5" descr="thre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1888"/>
            <a:ext cx="3078083" cy="5954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9177" y="838200"/>
            <a:ext cx="465166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45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ICING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CAKE</a:t>
            </a:r>
            <a:endParaRPr lang="es-MX" dirty="0"/>
          </a:p>
        </p:txBody>
      </p:sp>
      <p:pic>
        <p:nvPicPr>
          <p:cNvPr id="11" name="Imagen 7" descr="Hands-up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44386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5" descr="hands-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13" y="5051425"/>
            <a:ext cx="52720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1224323" y="4800564"/>
            <a:ext cx="66953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¡APROVECHE  Y ÚNASE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INMEDIATAMENTE!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54"/>
            <a:ext cx="9144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2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ICING ON THE CAKE</a:t>
            </a:r>
          </a:p>
        </p:txBody>
      </p:sp>
      <p:sp>
        <p:nvSpPr>
          <p:cNvPr id="20482" name="Marcador de contenido 2"/>
          <p:cNvSpPr>
            <a:spLocks noGrp="1"/>
          </p:cNvSpPr>
          <p:nvPr>
            <p:ph idx="1"/>
          </p:nvPr>
        </p:nvSpPr>
        <p:spPr>
          <a:xfrm>
            <a:off x="228714" y="1371600"/>
            <a:ext cx="5029086" cy="4970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¿Tiene usted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$ 518,0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00 COP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 smtClean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Que negocio podría hacer con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$ 518,000 COP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¿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Cuanto podría ganar con </a:t>
            </a:r>
            <a:r>
              <a:rPr lang="es-ES_tradnl" altLang="zh-CN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$ 518,000 COP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como capital</a:t>
            </a: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?</a:t>
            </a:r>
            <a:endParaRPr lang="es-ES_tradnl" altLang="zh-CN" sz="3200" dirty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altLang="zh-CN" sz="3200" dirty="0" smtClean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Ud. 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Podría comenzar haciendo el negocio de 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DXN</a:t>
            </a:r>
            <a:r>
              <a:rPr lang="es-ES_tradnl" altLang="zh-CN" sz="3200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adquiriendo su Paquete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Icing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On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s-ES_tradnl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The</a:t>
            </a:r>
            <a:r>
              <a:rPr lang="es-ES_tradnl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Cake</a:t>
            </a:r>
            <a:endParaRPr lang="es-MX" altLang="zh-CN" sz="4400" b="1" dirty="0" smtClean="0">
              <a:solidFill>
                <a:srgbClr val="0070C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0483" name="Imagen 1" descr="face-with-question-m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5105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ICING ON THE CAKE</a:t>
            </a:r>
          </a:p>
        </p:txBody>
      </p:sp>
      <p:sp>
        <p:nvSpPr>
          <p:cNvPr id="18434" name="Marcador de contenido 2"/>
          <p:cNvSpPr>
            <a:spLocks noGrp="1"/>
          </p:cNvSpPr>
          <p:nvPr>
            <p:ph idx="1"/>
          </p:nvPr>
        </p:nvSpPr>
        <p:spPr>
          <a:xfrm>
            <a:off x="381110" y="990600"/>
            <a:ext cx="8534176" cy="4648142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  <a:defRPr/>
            </a:pPr>
            <a:r>
              <a:rPr lang="es-MX" altLang="zh-CN" sz="4000" b="1" dirty="0" smtClean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SimSun" charset="0"/>
                <a:cs typeface="SimSun" charset="0"/>
              </a:rPr>
              <a:t>Oportunidad de Negocio</a:t>
            </a:r>
          </a:p>
          <a:p>
            <a:pPr algn="just" eaLnBrk="1" hangingPunct="1">
              <a:buFont typeface="Wingdings 2" charset="0"/>
              <a:buChar char=""/>
              <a:defRPr/>
            </a:pPr>
            <a:r>
              <a:rPr lang="pt-BR" altLang="zh-CN" sz="32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Pagando </a:t>
            </a:r>
            <a:r>
              <a:rPr lang="pt-BR" altLang="zh-CN" sz="32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$ 518,000 COP</a:t>
            </a:r>
            <a:endParaRPr lang="pt-BR" altLang="zh-CN" sz="3200" b="1" dirty="0" smtClean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0" indent="0" algn="just" eaLnBrk="1" hangingPunct="1">
              <a:buNone/>
              <a:defRPr/>
            </a:pP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automáticamente se convertirá en un miembro de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Icing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On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the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s-ES_tradnl" altLang="zh-CN" sz="24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Cake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recibe 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productos </a:t>
            </a:r>
            <a:r>
              <a:rPr lang="es-ES_tradnl" altLang="zh-CN" sz="2400" b="1" dirty="0">
                <a:solidFill>
                  <a:schemeClr val="tx1"/>
                </a:solidFill>
                <a:latin typeface="Calibri" charset="0"/>
                <a:ea typeface="SimSun" charset="0"/>
                <a:cs typeface="SimSun" charset="0"/>
              </a:rPr>
              <a:t>DXN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 a </a:t>
            </a:r>
            <a:r>
              <a:rPr lang="es-ES_tradnl" altLang="zh-CN" sz="2400" dirty="0" smtClean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Precio Distribuidor (PD) </a:t>
            </a: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con un valor de </a:t>
            </a:r>
            <a:r>
              <a:rPr lang="es-ES_tradnl" altLang="zh-CN" sz="24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$ 518,000 COP</a:t>
            </a:r>
            <a:endParaRPr lang="es-ES_tradnl" altLang="zh-CN" sz="2400" b="1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s-ES_tradnl" altLang="zh-CN" sz="2400" dirty="0">
                <a:solidFill>
                  <a:srgbClr val="0070C0"/>
                </a:solidFill>
                <a:latin typeface="Calibri" charset="0"/>
                <a:ea typeface="SimSun" charset="0"/>
                <a:cs typeface="SimSun" charset="0"/>
              </a:rPr>
              <a:t>Usted recibirá la capacitación básica para hacer el negocio </a:t>
            </a:r>
            <a:r>
              <a:rPr lang="es-ES_tradnl" altLang="zh-CN" sz="2400" b="1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DXN</a:t>
            </a:r>
            <a:endParaRPr lang="es-MX" altLang="zh-CN" b="1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pic>
        <p:nvPicPr>
          <p:cNvPr id="19459" name="Imagen 1" descr="doll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48238"/>
            <a:ext cx="91440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s-ES" sz="320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78" name="CuadroTexto 1"/>
          <p:cNvSpPr txBox="1">
            <a:spLocks noChangeArrowheads="1"/>
          </p:cNvSpPr>
          <p:nvPr/>
        </p:nvSpPr>
        <p:spPr bwMode="auto">
          <a:xfrm>
            <a:off x="1447800" y="228684"/>
            <a:ext cx="7127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  <a:latin typeface="Century Gothic" panose="020B0502020202020204" pitchFamily="34" charset="0"/>
              </a:rPr>
              <a:t>Estructura de Ingresos del Paquete de </a:t>
            </a:r>
            <a:r>
              <a:rPr lang="es-ES_tradnl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Bs.1900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4579" name="Imagen 6" descr="dolla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uadroTexto 7"/>
          <p:cNvSpPr txBox="1">
            <a:spLocks noChangeArrowheads="1"/>
          </p:cNvSpPr>
          <p:nvPr/>
        </p:nvSpPr>
        <p:spPr bwMode="auto">
          <a:xfrm>
            <a:off x="1676400" y="1219200"/>
            <a:ext cx="576115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ra</a:t>
            </a:r>
            <a:r>
              <a:rPr lang="es-MX" altLang="zh-CN" b="1" dirty="0" smtClean="0">
                <a:latin typeface="Calibri" panose="020F0502020204030204" pitchFamily="34" charset="0"/>
              </a:rPr>
              <a:t>  GENERACIÓN</a:t>
            </a:r>
            <a:r>
              <a:rPr lang="es-MX" altLang="zh-CN" b="1" dirty="0">
                <a:latin typeface="Calibri" panose="020F0502020204030204" pitchFamily="34" charset="0"/>
              </a:rPr>
              <a:t>	15%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2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da</a:t>
            </a:r>
            <a:r>
              <a:rPr lang="es-MX" altLang="zh-CN" b="1" dirty="0">
                <a:latin typeface="Calibri" panose="020F0502020204030204" pitchFamily="34" charset="0"/>
              </a:rPr>
              <a:t> GENERACIÓN	10%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>
              <a:latin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2517" y="3581396"/>
            <a:ext cx="1406505" cy="2292317"/>
            <a:chOff x="152517" y="3581396"/>
            <a:chExt cx="1406505" cy="2292317"/>
          </a:xfrm>
        </p:grpSpPr>
        <p:sp>
          <p:nvSpPr>
            <p:cNvPr id="6" name="Flecha a la derecha con bandas 5"/>
            <p:cNvSpPr/>
            <p:nvPr/>
          </p:nvSpPr>
          <p:spPr>
            <a:xfrm rot="5400000">
              <a:off x="14403" y="5091072"/>
              <a:ext cx="920755" cy="644528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Flecha a la derecha con bandas 7"/>
            <p:cNvSpPr/>
            <p:nvPr/>
          </p:nvSpPr>
          <p:spPr>
            <a:xfrm rot="5400000">
              <a:off x="776380" y="5091072"/>
              <a:ext cx="920755" cy="644528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9" name="Flecha a la derecha con bandas 8"/>
            <p:cNvSpPr/>
            <p:nvPr/>
          </p:nvSpPr>
          <p:spPr>
            <a:xfrm rot="5400000">
              <a:off x="239807" y="3627433"/>
              <a:ext cx="1289054" cy="1196980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300144" y="1182697"/>
            <a:ext cx="1767538" cy="3770263"/>
            <a:chOff x="7300144" y="1182697"/>
            <a:chExt cx="1767538" cy="3770263"/>
          </a:xfrm>
        </p:grpSpPr>
        <p:sp>
          <p:nvSpPr>
            <p:cNvPr id="7" name="Rectángulo 6"/>
            <p:cNvSpPr/>
            <p:nvPr/>
          </p:nvSpPr>
          <p:spPr>
            <a:xfrm>
              <a:off x="7300144" y="1182697"/>
              <a:ext cx="1767538" cy="377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23900" b="1" dirty="0">
                  <a:ln w="12700">
                    <a:solidFill>
                      <a:srgbClr val="D16207">
                        <a:satMod val="155000"/>
                      </a:srgbClr>
                    </a:solidFill>
                    <a:prstDash val="solid"/>
                  </a:ln>
                  <a:solidFill>
                    <a:srgbClr val="F0B31E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ea typeface="SimSun" charset="0"/>
                  <a:cs typeface="SimSun" charset="0"/>
                </a:rPr>
                <a:t>$</a:t>
              </a:r>
            </a:p>
          </p:txBody>
        </p:sp>
        <p:sp>
          <p:nvSpPr>
            <p:cNvPr id="10" name="Flecha a la derecha con bandas 9"/>
            <p:cNvSpPr/>
            <p:nvPr/>
          </p:nvSpPr>
          <p:spPr>
            <a:xfrm rot="16200000">
              <a:off x="760493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  <p:sp>
          <p:nvSpPr>
            <p:cNvPr id="11" name="Flecha a la derecha con bandas 10"/>
            <p:cNvSpPr/>
            <p:nvPr/>
          </p:nvSpPr>
          <p:spPr>
            <a:xfrm rot="16200000">
              <a:off x="798592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  <p:sp>
          <p:nvSpPr>
            <p:cNvPr id="12" name="Flecha a la derecha con bandas 11"/>
            <p:cNvSpPr/>
            <p:nvPr/>
          </p:nvSpPr>
          <p:spPr>
            <a:xfrm rot="16200000">
              <a:off x="8366916" y="1295456"/>
              <a:ext cx="533387" cy="380990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 </a:t>
              </a:r>
            </a:p>
          </p:txBody>
        </p:sp>
      </p:grpSp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1691421" y="1911350"/>
            <a:ext cx="5761157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3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ra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4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ES_tradnl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5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6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7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ta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8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9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na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10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ma</a:t>
            </a:r>
            <a:r>
              <a:rPr lang="es-MX" altLang="zh-CN" b="1" dirty="0">
                <a:latin typeface="Calibri" panose="020F0502020204030204" pitchFamily="34" charset="0"/>
              </a:rPr>
              <a:t> 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11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s-MX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s-MX" altLang="zh-CN" b="1" dirty="0" smtClean="0">
                <a:latin typeface="Calibri" panose="020F0502020204030204" pitchFamily="34" charset="0"/>
              </a:rPr>
              <a:t>	5% </a:t>
            </a:r>
            <a:r>
              <a:rPr lang="es-ES_tradnl" altLang="zh-CN" b="1" dirty="0">
                <a:latin typeface="Calibri" panose="020F0502020204030204" pitchFamily="34" charset="0"/>
              </a:rPr>
              <a:t>de los </a:t>
            </a:r>
            <a:r>
              <a:rPr lang="es-ES_tradnl" altLang="zh-CN" b="1" dirty="0" smtClean="0">
                <a:latin typeface="Calibri" panose="020F0502020204030204" pitchFamily="34" charset="0"/>
              </a:rPr>
              <a:t>259,000</a:t>
            </a:r>
            <a:endParaRPr lang="es-MX" altLang="zh-CN" b="1" dirty="0" smtClean="0">
              <a:latin typeface="Calibri" panose="020F0502020204030204" pitchFamily="34" charset="0"/>
            </a:endParaRPr>
          </a:p>
        </p:txBody>
      </p:sp>
      <p:sp>
        <p:nvSpPr>
          <p:cNvPr id="14" name="CuadroTexto 7"/>
          <p:cNvSpPr txBox="1">
            <a:spLocks noChangeArrowheads="1"/>
          </p:cNvSpPr>
          <p:nvPr/>
        </p:nvSpPr>
        <p:spPr bwMode="auto">
          <a:xfrm>
            <a:off x="1691421" y="4899315"/>
            <a:ext cx="615709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s-MX" altLang="zh-CN" b="1" dirty="0" smtClean="0">
                <a:latin typeface="Calibri" panose="020F0502020204030204" pitchFamily="34" charset="0"/>
              </a:rPr>
              <a:t>12</a:t>
            </a:r>
            <a:r>
              <a:rPr lang="es-MX" altLang="zh-CN" b="1" baseline="30000" dirty="0" smtClean="0">
                <a:latin typeface="Calibri" panose="020F0502020204030204" pitchFamily="34" charset="0"/>
              </a:rPr>
              <a:t>va</a:t>
            </a:r>
            <a:r>
              <a:rPr lang="en-US" altLang="zh-CN" b="1" dirty="0" smtClean="0">
                <a:latin typeface="Calibri" panose="020F0502020204030204" pitchFamily="34" charset="0"/>
              </a:rPr>
              <a:t> </a:t>
            </a:r>
            <a:r>
              <a:rPr lang="es-MX" altLang="zh-CN" b="1" dirty="0">
                <a:latin typeface="Calibri" panose="020F0502020204030204" pitchFamily="34" charset="0"/>
              </a:rPr>
              <a:t>GENERACIÓN</a:t>
            </a:r>
            <a:r>
              <a:rPr lang="en-US" altLang="zh-CN" b="1" dirty="0" smtClean="0">
                <a:latin typeface="Calibri" panose="020F0502020204030204" pitchFamily="34" charset="0"/>
              </a:rPr>
              <a:t>	</a:t>
            </a:r>
            <a:r>
              <a:rPr lang="en-US" altLang="zh-CN" b="1" dirty="0" err="1" smtClean="0">
                <a:latin typeface="Calibri" panose="020F0502020204030204" pitchFamily="34" charset="0"/>
              </a:rPr>
              <a:t>Ganancia</a:t>
            </a:r>
            <a:r>
              <a:rPr lang="en-US" altLang="zh-CN" b="1" dirty="0" smtClean="0">
                <a:latin typeface="Calibri" panose="020F0502020204030204" pitchFamily="34" charset="0"/>
              </a:rPr>
              <a:t> </a:t>
            </a:r>
            <a:r>
              <a:rPr lang="en-US" altLang="zh-CN" b="1" dirty="0" err="1" smtClean="0">
                <a:latin typeface="Calibri" panose="020F0502020204030204" pitchFamily="34" charset="0"/>
              </a:rPr>
              <a:t>Compartida</a:t>
            </a:r>
            <a:endParaRPr lang="en-US" altLang="zh-CN" b="1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zh-CN" b="1" dirty="0">
                <a:latin typeface="Calibri" panose="020F0502020204030204" pitchFamily="34" charset="0"/>
              </a:rPr>
              <a:t>EN ADELANTE</a:t>
            </a:r>
            <a:r>
              <a:rPr lang="en-US" altLang="zh-CN" b="1" dirty="0" smtClean="0">
                <a:latin typeface="Calibri" panose="020F0502020204030204" pitchFamily="34" charset="0"/>
              </a:rPr>
              <a:t> 		Icing (</a:t>
            </a:r>
            <a:r>
              <a:rPr lang="en-US" altLang="zh-CN" b="1" dirty="0" err="1" smtClean="0">
                <a:latin typeface="Calibri" panose="020F0502020204030204" pitchFamily="34" charset="0"/>
              </a:rPr>
              <a:t>iPS</a:t>
            </a:r>
            <a:r>
              <a:rPr lang="en-US" altLang="zh-CN" b="1" dirty="0" smtClean="0">
                <a:latin typeface="Calibri" panose="020F0502020204030204" pitchFamily="34" charset="0"/>
              </a:rPr>
              <a:t>) de 1.5% 				</a:t>
            </a:r>
            <a:r>
              <a:rPr lang="en-US" altLang="zh-CN" b="1" dirty="0" err="1" smtClean="0">
                <a:latin typeface="Calibri" panose="020F0502020204030204" pitchFamily="34" charset="0"/>
              </a:rPr>
              <a:t>basado</a:t>
            </a:r>
            <a:r>
              <a:rPr lang="en-US" altLang="zh-CN" b="1" dirty="0" smtClean="0">
                <a:latin typeface="Calibri" panose="020F0502020204030204" pitchFamily="34" charset="0"/>
              </a:rPr>
              <a:t> en la </a:t>
            </a:r>
            <a:r>
              <a:rPr lang="en-US" altLang="zh-CN" b="1" dirty="0" err="1" smtClean="0">
                <a:latin typeface="Calibri" panose="020F0502020204030204" pitchFamily="34" charset="0"/>
              </a:rPr>
              <a:t>fórmula</a:t>
            </a:r>
            <a:r>
              <a:rPr lang="en-US" altLang="zh-CN" b="1" dirty="0" smtClean="0">
                <a:latin typeface="Calibri" panose="020F0502020204030204" pitchFamily="34" charset="0"/>
              </a:rPr>
              <a:t>*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13" grpId="0" uiExpand="1" build="p" advAuto="50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1267383"/>
            <a:ext cx="3581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1. Es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un Paquete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Internacional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2. No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se requiere igualar o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emparejar 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líneas.</a:t>
            </a: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3. Sin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mantenimiento requerido</a:t>
            </a: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4. Stock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base para ventas</a:t>
            </a:r>
            <a:endParaRPr lang="es-MX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21506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       </a:t>
            </a:r>
            <a:r>
              <a:rPr lang="es-MX" sz="4000" dirty="0" smtClean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Darle a 8 </a:t>
            </a:r>
            <a:r>
              <a:rPr lang="es-MX" sz="4000" dirty="0">
                <a:solidFill>
                  <a:schemeClr val="bg1"/>
                </a:solidFill>
                <a:latin typeface="Bebas Neue" pitchFamily="2" charset="0"/>
                <a:ea typeface="MS PGothic" panose="020B0600070205080204" pitchFamily="34" charset="-128"/>
                <a:sym typeface="Bebas Neue" pitchFamily="2" charset="0"/>
              </a:rPr>
              <a:t>Pájaros de Un Tiro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57624" y="1267383"/>
            <a:ext cx="54863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5. Reconocimiento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de PV para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premiación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de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estatus.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6. Compresión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en base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mensual.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7. Compre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una vez y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tenga derecho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por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siempre.</a:t>
            </a:r>
            <a:endParaRPr lang="es-ES_tradnl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  <a:p>
            <a:pPr eaLnBrk="1" hangingPunct="1"/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8. Puede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Ganar un Ingreso Exponencial incluso de un </a:t>
            </a:r>
            <a:r>
              <a:rPr lang="es-ES_tradnl" sz="1600" b="1" dirty="0" smtClean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 solo </a:t>
            </a:r>
            <a:r>
              <a:rPr lang="es-ES_tradnl" sz="1600" b="1" dirty="0">
                <a:solidFill>
                  <a:srgbClr val="00B0F0"/>
                </a:solidFill>
                <a:latin typeface="Gill Sans MT" panose="020B0502020104020203" pitchFamily="34" charset="0"/>
                <a:sym typeface="Gill Sans MT" panose="020B0502020104020203" pitchFamily="34" charset="0"/>
              </a:rPr>
              <a:t>nivel.</a:t>
            </a:r>
            <a:endParaRPr lang="es-MX" sz="1600" b="1" dirty="0">
              <a:solidFill>
                <a:srgbClr val="00B0F0"/>
              </a:solidFill>
              <a:latin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16" y="2286030"/>
            <a:ext cx="9143860" cy="4742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s-ES_tradnl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Otras Ventajas</a:t>
            </a:r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1" name="CuadroTexto 5"/>
          <p:cNvSpPr txBox="1">
            <a:spLocks noChangeArrowheads="1"/>
          </p:cNvSpPr>
          <p:nvPr/>
        </p:nvSpPr>
        <p:spPr bwMode="auto">
          <a:xfrm>
            <a:off x="530225" y="1371600"/>
            <a:ext cx="79278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perdida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de Puntos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SV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usted puede recibir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combinación de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productos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Los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Paquetes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son accesibles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parar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todos</a:t>
            </a:r>
            <a:endParaRPr lang="es-ES_tradnl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Ayuda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Incrementar su reclutamiento y bono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bajo el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Plan</a:t>
            </a:r>
          </a:p>
          <a:p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de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ercadotecnia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existente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 Ayuda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s-ES_tradnl" altLang="zh-CN" b="1" dirty="0">
                <a:solidFill>
                  <a:srgbClr val="000000"/>
                </a:solidFill>
                <a:latin typeface="Calibri" panose="020F0502020204030204" pitchFamily="34" charset="0"/>
              </a:rPr>
              <a:t>promoverse mas rápido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bajo el </a:t>
            </a:r>
            <a:r>
              <a:rPr lang="es-ES_tradnl" altLang="zh-CN" dirty="0" smtClean="0">
                <a:solidFill>
                  <a:srgbClr val="0070C0"/>
                </a:solidFill>
                <a:latin typeface="Calibri" panose="020F0502020204030204" pitchFamily="34" charset="0"/>
              </a:rPr>
              <a:t>Plan de Mercadotecnia </a:t>
            </a:r>
            <a:r>
              <a:rPr lang="es-ES_tradnl" altLang="zh-CN" dirty="0">
                <a:solidFill>
                  <a:srgbClr val="0070C0"/>
                </a:solidFill>
                <a:latin typeface="Calibri" panose="020F0502020204030204" pitchFamily="34" charset="0"/>
              </a:rPr>
              <a:t>existente</a:t>
            </a:r>
            <a:endParaRPr lang="es-MX" altLang="zh-CN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         </a:t>
            </a:r>
            <a:r>
              <a:rPr lang="es-ES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Participación</a:t>
            </a:r>
            <a:endParaRPr lang="es-ES" sz="36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4" name="CuadroTexto 2"/>
          <p:cNvSpPr txBox="1">
            <a:spLocks noChangeArrowheads="1"/>
          </p:cNvSpPr>
          <p:nvPr/>
        </p:nvSpPr>
        <p:spPr bwMode="auto">
          <a:xfrm>
            <a:off x="3590723" y="1076187"/>
            <a:ext cx="532456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Los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Miembros pueden comprar cualquier cantidad 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paquetes para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desarrollar nuevas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líneas.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Pero únicamente 2 Generaciones pueden ser creadas, usando unidades compradas bajo su propio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nombre.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3ra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generación en adelante , deben ser realmente distribuidores con su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Número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membresía.</a:t>
            </a: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Sí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un miembro opta por comprar mas  de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un paquete, todas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las unidades deberán ser compradas bajo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la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misma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jerarquía.</a:t>
            </a: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_tradnl" sz="2000" dirty="0">
              <a:solidFill>
                <a:srgbClr val="0070C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El número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del patrocinador deber ser definido, si el miembro desea colocar sus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propios paquetes </a:t>
            </a:r>
            <a:r>
              <a:rPr lang="es-ES_tradnl" sz="2000" dirty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o líneas inferiores bajo cualquier línea especifica diferente a la </a:t>
            </a:r>
            <a:r>
              <a:rPr lang="es-ES_tradnl" sz="2000" dirty="0" smtClean="0">
                <a:solidFill>
                  <a:srgbClr val="0070C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del 1er Paquete.</a:t>
            </a:r>
            <a:endParaRPr lang="es-ES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71596" y="1137329"/>
            <a:ext cx="685782" cy="685782"/>
            <a:chOff x="1219200" y="1137329"/>
            <a:chExt cx="838178" cy="838178"/>
          </a:xfrm>
        </p:grpSpPr>
        <p:sp>
          <p:nvSpPr>
            <p:cNvPr id="3" name="Elipse 2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228055" y="137175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JUAN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77349" y="2438426"/>
            <a:ext cx="740908" cy="685782"/>
            <a:chOff x="1185512" y="1137329"/>
            <a:chExt cx="905554" cy="838178"/>
          </a:xfrm>
        </p:grpSpPr>
        <p:sp>
          <p:nvSpPr>
            <p:cNvPr id="10" name="Elipse 9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01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77349" y="4007994"/>
            <a:ext cx="740908" cy="685782"/>
            <a:chOff x="1185512" y="1137329"/>
            <a:chExt cx="905554" cy="838178"/>
          </a:xfrm>
        </p:grpSpPr>
        <p:sp>
          <p:nvSpPr>
            <p:cNvPr id="13" name="Elipse 12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02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44033" y="2438426"/>
            <a:ext cx="740908" cy="685782"/>
            <a:chOff x="1185512" y="1137329"/>
            <a:chExt cx="905554" cy="838178"/>
          </a:xfrm>
        </p:grpSpPr>
        <p:sp>
          <p:nvSpPr>
            <p:cNvPr id="16" name="Elipse 15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03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344033" y="4007994"/>
            <a:ext cx="740908" cy="685782"/>
            <a:chOff x="1185512" y="1137329"/>
            <a:chExt cx="905554" cy="838178"/>
          </a:xfrm>
        </p:grpSpPr>
        <p:sp>
          <p:nvSpPr>
            <p:cNvPr id="19" name="Elipse 18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04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410716" y="2438426"/>
            <a:ext cx="740908" cy="685782"/>
            <a:chOff x="1185512" y="1137329"/>
            <a:chExt cx="905554" cy="838178"/>
          </a:xfrm>
        </p:grpSpPr>
        <p:sp>
          <p:nvSpPr>
            <p:cNvPr id="22" name="Elipse 21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05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410716" y="4007994"/>
            <a:ext cx="740908" cy="685782"/>
            <a:chOff x="1185512" y="1137329"/>
            <a:chExt cx="905554" cy="838178"/>
          </a:xfrm>
        </p:grpSpPr>
        <p:sp>
          <p:nvSpPr>
            <p:cNvPr id="25" name="Elipse 24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1185512" y="1233251"/>
              <a:ext cx="905554" cy="714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JUAN</a:t>
              </a:r>
            </a:p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06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04911" y="5560514"/>
            <a:ext cx="685782" cy="685782"/>
            <a:chOff x="1219200" y="1137329"/>
            <a:chExt cx="838178" cy="838178"/>
          </a:xfrm>
        </p:grpSpPr>
        <p:sp>
          <p:nvSpPr>
            <p:cNvPr id="28" name="Elipse 27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285736" y="1371586"/>
              <a:ext cx="68480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ANA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371595" y="5560514"/>
            <a:ext cx="685782" cy="685782"/>
            <a:chOff x="1219200" y="1137329"/>
            <a:chExt cx="838178" cy="838178"/>
          </a:xfrm>
        </p:grpSpPr>
        <p:sp>
          <p:nvSpPr>
            <p:cNvPr id="31" name="Elipse 30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283063" y="1371586"/>
              <a:ext cx="71045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LUIS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438278" y="5560514"/>
            <a:ext cx="685782" cy="685782"/>
            <a:chOff x="1219200" y="1137329"/>
            <a:chExt cx="838178" cy="838178"/>
          </a:xfrm>
        </p:grpSpPr>
        <p:sp>
          <p:nvSpPr>
            <p:cNvPr id="34" name="Elipse 33"/>
            <p:cNvSpPr/>
            <p:nvPr/>
          </p:nvSpPr>
          <p:spPr>
            <a:xfrm>
              <a:off x="1219200" y="1137329"/>
              <a:ext cx="838178" cy="8381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261383" y="1371586"/>
              <a:ext cx="774571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bg1"/>
                  </a:solidFill>
                </a:rPr>
                <a:t>MARI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639496" y="1722681"/>
            <a:ext cx="2159021" cy="3500297"/>
            <a:chOff x="639496" y="1722681"/>
            <a:chExt cx="2159021" cy="3500297"/>
          </a:xfrm>
        </p:grpSpPr>
        <p:cxnSp>
          <p:nvCxnSpPr>
            <p:cNvPr id="7" name="Conector recto de flecha 6"/>
            <p:cNvCxnSpPr>
              <a:stCxn id="3" idx="3"/>
            </p:cNvCxnSpPr>
            <p:nvPr/>
          </p:nvCxnSpPr>
          <p:spPr>
            <a:xfrm flipH="1">
              <a:off x="656658" y="1722681"/>
              <a:ext cx="815368" cy="43475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/>
            <p:cNvCxnSpPr>
              <a:stCxn id="3" idx="4"/>
              <a:endCxn id="58" idx="0"/>
            </p:cNvCxnSpPr>
            <p:nvPr/>
          </p:nvCxnSpPr>
          <p:spPr>
            <a:xfrm flipH="1">
              <a:off x="1711449" y="1823111"/>
              <a:ext cx="3038" cy="33432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/>
            <p:cNvCxnSpPr>
              <a:stCxn id="3" idx="5"/>
            </p:cNvCxnSpPr>
            <p:nvPr/>
          </p:nvCxnSpPr>
          <p:spPr>
            <a:xfrm>
              <a:off x="1956948" y="1722681"/>
              <a:ext cx="841569" cy="434759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>
              <a:stCxn id="10" idx="4"/>
            </p:cNvCxnSpPr>
            <p:nvPr/>
          </p:nvCxnSpPr>
          <p:spPr>
            <a:xfrm>
              <a:off x="647803" y="3124208"/>
              <a:ext cx="8855" cy="60733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>
              <a:stCxn id="16" idx="4"/>
              <a:endCxn id="70" idx="0"/>
            </p:cNvCxnSpPr>
            <p:nvPr/>
          </p:nvCxnSpPr>
          <p:spPr>
            <a:xfrm flipH="1">
              <a:off x="1692997" y="3124208"/>
              <a:ext cx="21490" cy="56775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>
              <a:stCxn id="22" idx="4"/>
            </p:cNvCxnSpPr>
            <p:nvPr/>
          </p:nvCxnSpPr>
          <p:spPr>
            <a:xfrm>
              <a:off x="2781170" y="3124208"/>
              <a:ext cx="17347" cy="627591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>
              <a:stCxn id="13" idx="4"/>
            </p:cNvCxnSpPr>
            <p:nvPr/>
          </p:nvCxnSpPr>
          <p:spPr>
            <a:xfrm flipH="1">
              <a:off x="639496" y="4693776"/>
              <a:ext cx="8307" cy="529202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>
              <a:stCxn id="20" idx="2"/>
              <a:endCxn id="80" idx="0"/>
            </p:cNvCxnSpPr>
            <p:nvPr/>
          </p:nvCxnSpPr>
          <p:spPr>
            <a:xfrm flipH="1">
              <a:off x="1682033" y="4671251"/>
              <a:ext cx="32454" cy="51952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/>
            <p:cNvCxnSpPr>
              <a:stCxn id="26" idx="2"/>
            </p:cNvCxnSpPr>
            <p:nvPr/>
          </p:nvCxnSpPr>
          <p:spPr>
            <a:xfrm flipH="1">
              <a:off x="2766342" y="4671251"/>
              <a:ext cx="14828" cy="551727"/>
            </a:xfrm>
            <a:prstGeom prst="straightConnector1">
              <a:avLst/>
            </a:prstGeom>
            <a:ln w="50800">
              <a:solidFill>
                <a:schemeClr val="accent2">
                  <a:alpha val="8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>
            <a:off x="277348" y="2120131"/>
            <a:ext cx="2868202" cy="338554"/>
            <a:chOff x="277348" y="2120131"/>
            <a:chExt cx="2868202" cy="338554"/>
          </a:xfrm>
        </p:grpSpPr>
        <p:sp>
          <p:nvSpPr>
            <p:cNvPr id="58" name="Rectángulo redondeado 57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1er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255858" y="3691965"/>
            <a:ext cx="2868202" cy="338554"/>
            <a:chOff x="277348" y="2120131"/>
            <a:chExt cx="2868202" cy="338554"/>
          </a:xfrm>
        </p:grpSpPr>
        <p:sp>
          <p:nvSpPr>
            <p:cNvPr id="69" name="Rectángulo redondeado 68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2da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44894" y="5190778"/>
            <a:ext cx="2868202" cy="338554"/>
            <a:chOff x="277348" y="2120131"/>
            <a:chExt cx="2868202" cy="338554"/>
          </a:xfrm>
        </p:grpSpPr>
        <p:sp>
          <p:nvSpPr>
            <p:cNvPr id="79" name="Rectángulo redondeado 78"/>
            <p:cNvSpPr/>
            <p:nvPr/>
          </p:nvSpPr>
          <p:spPr>
            <a:xfrm>
              <a:off x="277348" y="2157440"/>
              <a:ext cx="2868202" cy="26363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793065" y="2120131"/>
              <a:ext cx="1842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3er Generación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0" name="Straight Arrow Connector 20"/>
          <p:cNvCxnSpPr>
            <a:cxnSpLocks noChangeShapeType="1"/>
          </p:cNvCxnSpPr>
          <p:nvPr/>
        </p:nvCxnSpPr>
        <p:spPr bwMode="auto">
          <a:xfrm>
            <a:off x="6942138" y="2709863"/>
            <a:ext cx="887412" cy="5476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1" name="Straight Arrow Connector 21"/>
          <p:cNvCxnSpPr>
            <a:cxnSpLocks noChangeShapeType="1"/>
          </p:cNvCxnSpPr>
          <p:nvPr/>
        </p:nvCxnSpPr>
        <p:spPr bwMode="auto">
          <a:xfrm flipH="1">
            <a:off x="5857875" y="2703513"/>
            <a:ext cx="903288" cy="476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2" name="Straight Arrow Connector 22"/>
          <p:cNvCxnSpPr>
            <a:cxnSpLocks noChangeShapeType="1"/>
          </p:cNvCxnSpPr>
          <p:nvPr/>
        </p:nvCxnSpPr>
        <p:spPr bwMode="auto">
          <a:xfrm flipH="1">
            <a:off x="1346200" y="2698750"/>
            <a:ext cx="928688" cy="5191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3" name="Oval 47"/>
          <p:cNvSpPr>
            <a:spLocks noChangeArrowheads="1"/>
          </p:cNvSpPr>
          <p:nvPr/>
        </p:nvSpPr>
        <p:spPr bwMode="auto">
          <a:xfrm>
            <a:off x="4446588" y="1550988"/>
            <a:ext cx="304800" cy="3048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4" name="TextBox 123"/>
          <p:cNvSpPr>
            <a:spLocks noChangeArrowheads="1"/>
          </p:cNvSpPr>
          <p:nvPr/>
        </p:nvSpPr>
        <p:spPr bwMode="auto">
          <a:xfrm>
            <a:off x="4438650" y="1524000"/>
            <a:ext cx="33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</a:t>
            </a:r>
          </a:p>
        </p:txBody>
      </p:sp>
      <p:cxnSp>
        <p:nvCxnSpPr>
          <p:cNvPr id="19465" name="Straight Arrow Connector 253"/>
          <p:cNvCxnSpPr>
            <a:cxnSpLocks noChangeShapeType="1"/>
          </p:cNvCxnSpPr>
          <p:nvPr/>
        </p:nvCxnSpPr>
        <p:spPr bwMode="auto">
          <a:xfrm>
            <a:off x="473075" y="5175250"/>
            <a:ext cx="114300" cy="5842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6" name="Straight Arrow Connector 254"/>
          <p:cNvCxnSpPr>
            <a:cxnSpLocks noChangeShapeType="1"/>
          </p:cNvCxnSpPr>
          <p:nvPr/>
        </p:nvCxnSpPr>
        <p:spPr bwMode="auto">
          <a:xfrm flipH="1">
            <a:off x="361950" y="5133975"/>
            <a:ext cx="103188" cy="6381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Oval 257"/>
          <p:cNvSpPr>
            <a:spLocks noChangeArrowheads="1"/>
          </p:cNvSpPr>
          <p:nvPr/>
        </p:nvSpPr>
        <p:spPr bwMode="auto">
          <a:xfrm>
            <a:off x="461963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68" name="TextBox 260"/>
          <p:cNvSpPr>
            <a:spLocks noChangeArrowheads="1"/>
          </p:cNvSpPr>
          <p:nvPr/>
        </p:nvSpPr>
        <p:spPr bwMode="auto">
          <a:xfrm>
            <a:off x="381000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1G5.2</a:t>
            </a:r>
          </a:p>
        </p:txBody>
      </p:sp>
      <p:sp>
        <p:nvSpPr>
          <p:cNvPr id="19469" name="Oval 325"/>
          <p:cNvSpPr>
            <a:spLocks noChangeArrowheads="1"/>
          </p:cNvSpPr>
          <p:nvPr/>
        </p:nvSpPr>
        <p:spPr bwMode="auto">
          <a:xfrm>
            <a:off x="198438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0" name="TextBox 326"/>
          <p:cNvSpPr>
            <a:spLocks noChangeArrowheads="1"/>
          </p:cNvSpPr>
          <p:nvPr/>
        </p:nvSpPr>
        <p:spPr bwMode="auto">
          <a:xfrm>
            <a:off x="122238" y="578485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</a:t>
            </a:r>
          </a:p>
        </p:txBody>
      </p:sp>
      <p:sp>
        <p:nvSpPr>
          <p:cNvPr id="19471" name="Oval 327"/>
          <p:cNvSpPr>
            <a:spLocks noChangeArrowheads="1"/>
          </p:cNvSpPr>
          <p:nvPr/>
        </p:nvSpPr>
        <p:spPr bwMode="auto">
          <a:xfrm>
            <a:off x="331788" y="49180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2" name="TextBox 258"/>
          <p:cNvSpPr>
            <a:spLocks noChangeArrowheads="1"/>
          </p:cNvSpPr>
          <p:nvPr/>
        </p:nvSpPr>
        <p:spPr bwMode="auto">
          <a:xfrm>
            <a:off x="255588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1G4.1</a:t>
            </a:r>
          </a:p>
        </p:txBody>
      </p:sp>
      <p:cxnSp>
        <p:nvCxnSpPr>
          <p:cNvPr id="19473" name="Straight Arrow Connector 334"/>
          <p:cNvCxnSpPr>
            <a:cxnSpLocks noChangeShapeType="1"/>
          </p:cNvCxnSpPr>
          <p:nvPr/>
        </p:nvCxnSpPr>
        <p:spPr bwMode="auto">
          <a:xfrm>
            <a:off x="1003300" y="5175250"/>
            <a:ext cx="109538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4" name="Straight Arrow Connector 335"/>
          <p:cNvCxnSpPr>
            <a:cxnSpLocks noChangeShapeType="1"/>
          </p:cNvCxnSpPr>
          <p:nvPr/>
        </p:nvCxnSpPr>
        <p:spPr bwMode="auto">
          <a:xfrm flipH="1">
            <a:off x="887413" y="5140325"/>
            <a:ext cx="87312" cy="6254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5" name="Oval 336"/>
          <p:cNvSpPr>
            <a:spLocks noChangeArrowheads="1"/>
          </p:cNvSpPr>
          <p:nvPr/>
        </p:nvSpPr>
        <p:spPr bwMode="auto">
          <a:xfrm>
            <a:off x="987425" y="5759450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6" name="TextBox 337"/>
          <p:cNvSpPr>
            <a:spLocks noChangeArrowheads="1"/>
          </p:cNvSpPr>
          <p:nvPr/>
        </p:nvSpPr>
        <p:spPr bwMode="auto">
          <a:xfrm>
            <a:off x="912813" y="5781675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1G5.4</a:t>
            </a:r>
          </a:p>
        </p:txBody>
      </p:sp>
      <p:sp>
        <p:nvSpPr>
          <p:cNvPr id="19477" name="Oval 338"/>
          <p:cNvSpPr>
            <a:spLocks noChangeArrowheads="1"/>
          </p:cNvSpPr>
          <p:nvPr/>
        </p:nvSpPr>
        <p:spPr bwMode="auto">
          <a:xfrm>
            <a:off x="723900" y="5759450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78" name="TextBox 339"/>
          <p:cNvSpPr>
            <a:spLocks noChangeArrowheads="1"/>
          </p:cNvSpPr>
          <p:nvPr/>
        </p:nvSpPr>
        <p:spPr bwMode="auto">
          <a:xfrm>
            <a:off x="642938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1G5.3</a:t>
            </a:r>
          </a:p>
        </p:txBody>
      </p:sp>
      <p:sp>
        <p:nvSpPr>
          <p:cNvPr id="19479" name="Oval 340"/>
          <p:cNvSpPr>
            <a:spLocks noChangeArrowheads="1"/>
          </p:cNvSpPr>
          <p:nvPr/>
        </p:nvSpPr>
        <p:spPr bwMode="auto">
          <a:xfrm>
            <a:off x="857250" y="4911725"/>
            <a:ext cx="265113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0" name="TextBox 341"/>
          <p:cNvSpPr>
            <a:spLocks noChangeArrowheads="1"/>
          </p:cNvSpPr>
          <p:nvPr/>
        </p:nvSpPr>
        <p:spPr bwMode="auto">
          <a:xfrm>
            <a:off x="781050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1G4.2</a:t>
            </a:r>
          </a:p>
        </p:txBody>
      </p:sp>
      <p:cxnSp>
        <p:nvCxnSpPr>
          <p:cNvPr id="19481" name="Straight Arrow Connector 357"/>
          <p:cNvCxnSpPr>
            <a:cxnSpLocks noChangeShapeType="1"/>
          </p:cNvCxnSpPr>
          <p:nvPr/>
        </p:nvCxnSpPr>
        <p:spPr bwMode="auto">
          <a:xfrm>
            <a:off x="1533525" y="5189538"/>
            <a:ext cx="112713" cy="57626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82" name="Straight Arrow Connector 358"/>
          <p:cNvCxnSpPr>
            <a:cxnSpLocks noChangeShapeType="1"/>
          </p:cNvCxnSpPr>
          <p:nvPr/>
        </p:nvCxnSpPr>
        <p:spPr bwMode="auto">
          <a:xfrm flipH="1">
            <a:off x="1420813" y="5181600"/>
            <a:ext cx="92075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83" name="Oval 359"/>
          <p:cNvSpPr>
            <a:spLocks noChangeArrowheads="1"/>
          </p:cNvSpPr>
          <p:nvPr/>
        </p:nvSpPr>
        <p:spPr bwMode="auto">
          <a:xfrm>
            <a:off x="1520825" y="57721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4" name="TextBox 360"/>
          <p:cNvSpPr>
            <a:spLocks noChangeArrowheads="1"/>
          </p:cNvSpPr>
          <p:nvPr/>
        </p:nvSpPr>
        <p:spPr bwMode="auto">
          <a:xfrm>
            <a:off x="1439863" y="578485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1G5.6</a:t>
            </a:r>
          </a:p>
        </p:txBody>
      </p:sp>
      <p:sp>
        <p:nvSpPr>
          <p:cNvPr id="19485" name="Oval 361"/>
          <p:cNvSpPr>
            <a:spLocks noChangeArrowheads="1"/>
          </p:cNvSpPr>
          <p:nvPr/>
        </p:nvSpPr>
        <p:spPr bwMode="auto">
          <a:xfrm>
            <a:off x="1257300" y="57721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6" name="TextBox 362"/>
          <p:cNvSpPr>
            <a:spLocks noChangeArrowheads="1"/>
          </p:cNvSpPr>
          <p:nvPr/>
        </p:nvSpPr>
        <p:spPr bwMode="auto">
          <a:xfrm>
            <a:off x="1181100" y="57848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1G5.5</a:t>
            </a:r>
          </a:p>
        </p:txBody>
      </p:sp>
      <p:sp>
        <p:nvSpPr>
          <p:cNvPr id="19487" name="Oval 363"/>
          <p:cNvSpPr>
            <a:spLocks noChangeArrowheads="1"/>
          </p:cNvSpPr>
          <p:nvPr/>
        </p:nvSpPr>
        <p:spPr bwMode="auto">
          <a:xfrm>
            <a:off x="1390650" y="49244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88" name="TextBox 364"/>
          <p:cNvSpPr>
            <a:spLocks noChangeArrowheads="1"/>
          </p:cNvSpPr>
          <p:nvPr/>
        </p:nvSpPr>
        <p:spPr bwMode="auto">
          <a:xfrm>
            <a:off x="1314450" y="49434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1G4.3</a:t>
            </a:r>
          </a:p>
        </p:txBody>
      </p:sp>
      <p:cxnSp>
        <p:nvCxnSpPr>
          <p:cNvPr id="19489" name="Straight Arrow Connector 365"/>
          <p:cNvCxnSpPr>
            <a:cxnSpLocks noChangeShapeType="1"/>
          </p:cNvCxnSpPr>
          <p:nvPr/>
        </p:nvCxnSpPr>
        <p:spPr bwMode="auto">
          <a:xfrm>
            <a:off x="2057400" y="5181600"/>
            <a:ext cx="114300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90" name="Straight Arrow Connector 366"/>
          <p:cNvCxnSpPr>
            <a:cxnSpLocks noChangeShapeType="1"/>
          </p:cNvCxnSpPr>
          <p:nvPr/>
        </p:nvCxnSpPr>
        <p:spPr bwMode="auto">
          <a:xfrm flipH="1">
            <a:off x="1946275" y="5175250"/>
            <a:ext cx="96838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91" name="Oval 367"/>
          <p:cNvSpPr>
            <a:spLocks noChangeArrowheads="1"/>
          </p:cNvSpPr>
          <p:nvPr/>
        </p:nvSpPr>
        <p:spPr bwMode="auto">
          <a:xfrm>
            <a:off x="2046288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2" name="TextBox 368"/>
          <p:cNvSpPr>
            <a:spLocks noChangeArrowheads="1"/>
          </p:cNvSpPr>
          <p:nvPr/>
        </p:nvSpPr>
        <p:spPr bwMode="auto">
          <a:xfrm>
            <a:off x="1965325" y="5778500"/>
            <a:ext cx="388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1G5.8</a:t>
            </a:r>
          </a:p>
        </p:txBody>
      </p:sp>
      <p:sp>
        <p:nvSpPr>
          <p:cNvPr id="19493" name="Oval 369"/>
          <p:cNvSpPr>
            <a:spLocks noChangeArrowheads="1"/>
          </p:cNvSpPr>
          <p:nvPr/>
        </p:nvSpPr>
        <p:spPr bwMode="auto">
          <a:xfrm>
            <a:off x="1782763" y="576580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4" name="TextBox 370"/>
          <p:cNvSpPr>
            <a:spLocks noChangeArrowheads="1"/>
          </p:cNvSpPr>
          <p:nvPr/>
        </p:nvSpPr>
        <p:spPr bwMode="auto">
          <a:xfrm>
            <a:off x="1720850" y="57848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1G5.7</a:t>
            </a:r>
          </a:p>
        </p:txBody>
      </p:sp>
      <p:sp>
        <p:nvSpPr>
          <p:cNvPr id="19495" name="Oval 371"/>
          <p:cNvSpPr>
            <a:spLocks noChangeArrowheads="1"/>
          </p:cNvSpPr>
          <p:nvPr/>
        </p:nvSpPr>
        <p:spPr bwMode="auto">
          <a:xfrm>
            <a:off x="1916113" y="4918075"/>
            <a:ext cx="265112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96" name="TextBox 372"/>
          <p:cNvSpPr>
            <a:spLocks noChangeArrowheads="1"/>
          </p:cNvSpPr>
          <p:nvPr/>
        </p:nvSpPr>
        <p:spPr bwMode="auto">
          <a:xfrm>
            <a:off x="1839913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1G4.4</a:t>
            </a:r>
          </a:p>
        </p:txBody>
      </p:sp>
      <p:cxnSp>
        <p:nvCxnSpPr>
          <p:cNvPr id="19497" name="Straight Arrow Connector 373"/>
          <p:cNvCxnSpPr>
            <a:cxnSpLocks noChangeShapeType="1"/>
          </p:cNvCxnSpPr>
          <p:nvPr/>
        </p:nvCxnSpPr>
        <p:spPr bwMode="auto">
          <a:xfrm>
            <a:off x="2593975" y="5189538"/>
            <a:ext cx="106363" cy="5619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98" name="Straight Arrow Connector 374"/>
          <p:cNvCxnSpPr>
            <a:cxnSpLocks noChangeShapeType="1"/>
          </p:cNvCxnSpPr>
          <p:nvPr/>
        </p:nvCxnSpPr>
        <p:spPr bwMode="auto">
          <a:xfrm flipH="1">
            <a:off x="2474913" y="5160963"/>
            <a:ext cx="98425" cy="603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99" name="Oval 375"/>
          <p:cNvSpPr>
            <a:spLocks noChangeArrowheads="1"/>
          </p:cNvSpPr>
          <p:nvPr/>
        </p:nvSpPr>
        <p:spPr bwMode="auto">
          <a:xfrm>
            <a:off x="2574925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0" name="TextBox 376"/>
          <p:cNvSpPr>
            <a:spLocks noChangeArrowheads="1"/>
          </p:cNvSpPr>
          <p:nvPr/>
        </p:nvSpPr>
        <p:spPr bwMode="auto">
          <a:xfrm>
            <a:off x="2493963" y="57705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1G5.10</a:t>
            </a:r>
          </a:p>
        </p:txBody>
      </p:sp>
      <p:sp>
        <p:nvSpPr>
          <p:cNvPr id="19501" name="Oval 377"/>
          <p:cNvSpPr>
            <a:spLocks noChangeArrowheads="1"/>
          </p:cNvSpPr>
          <p:nvPr/>
        </p:nvSpPr>
        <p:spPr bwMode="auto">
          <a:xfrm>
            <a:off x="2311400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2" name="TextBox 378"/>
          <p:cNvSpPr>
            <a:spLocks noChangeArrowheads="1"/>
          </p:cNvSpPr>
          <p:nvPr/>
        </p:nvSpPr>
        <p:spPr bwMode="auto">
          <a:xfrm>
            <a:off x="2235200" y="5776913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1G5.9</a:t>
            </a:r>
          </a:p>
        </p:txBody>
      </p:sp>
      <p:sp>
        <p:nvSpPr>
          <p:cNvPr id="19503" name="Oval 379"/>
          <p:cNvSpPr>
            <a:spLocks noChangeArrowheads="1"/>
          </p:cNvSpPr>
          <p:nvPr/>
        </p:nvSpPr>
        <p:spPr bwMode="auto">
          <a:xfrm>
            <a:off x="2444750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4" name="TextBox 380"/>
          <p:cNvSpPr>
            <a:spLocks noChangeArrowheads="1"/>
          </p:cNvSpPr>
          <p:nvPr/>
        </p:nvSpPr>
        <p:spPr bwMode="auto">
          <a:xfrm>
            <a:off x="2368550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1G4.5</a:t>
            </a:r>
          </a:p>
        </p:txBody>
      </p:sp>
      <p:cxnSp>
        <p:nvCxnSpPr>
          <p:cNvPr id="19505" name="Straight Arrow Connector 381"/>
          <p:cNvCxnSpPr>
            <a:cxnSpLocks noChangeShapeType="1"/>
          </p:cNvCxnSpPr>
          <p:nvPr/>
        </p:nvCxnSpPr>
        <p:spPr bwMode="auto">
          <a:xfrm>
            <a:off x="3111500" y="5146675"/>
            <a:ext cx="114300" cy="5984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06" name="Straight Arrow Connector 382"/>
          <p:cNvCxnSpPr>
            <a:cxnSpLocks noChangeShapeType="1"/>
          </p:cNvCxnSpPr>
          <p:nvPr/>
        </p:nvCxnSpPr>
        <p:spPr bwMode="auto">
          <a:xfrm flipH="1">
            <a:off x="3000375" y="5140325"/>
            <a:ext cx="82550" cy="6175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07" name="Oval 383"/>
          <p:cNvSpPr>
            <a:spLocks noChangeArrowheads="1"/>
          </p:cNvSpPr>
          <p:nvPr/>
        </p:nvSpPr>
        <p:spPr bwMode="auto">
          <a:xfrm>
            <a:off x="3100388" y="57515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08" name="TextBox 384"/>
          <p:cNvSpPr>
            <a:spLocks noChangeArrowheads="1"/>
          </p:cNvSpPr>
          <p:nvPr/>
        </p:nvSpPr>
        <p:spPr bwMode="auto">
          <a:xfrm>
            <a:off x="3019425" y="57642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1G5.12</a:t>
            </a:r>
          </a:p>
        </p:txBody>
      </p:sp>
      <p:sp>
        <p:nvSpPr>
          <p:cNvPr id="19509" name="Oval 385"/>
          <p:cNvSpPr>
            <a:spLocks noChangeArrowheads="1"/>
          </p:cNvSpPr>
          <p:nvPr/>
        </p:nvSpPr>
        <p:spPr bwMode="auto">
          <a:xfrm>
            <a:off x="2836863" y="57515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0" name="TextBox 386"/>
          <p:cNvSpPr>
            <a:spLocks noChangeArrowheads="1"/>
          </p:cNvSpPr>
          <p:nvPr/>
        </p:nvSpPr>
        <p:spPr bwMode="auto">
          <a:xfrm>
            <a:off x="2774950" y="5770563"/>
            <a:ext cx="428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1G5.11</a:t>
            </a:r>
          </a:p>
        </p:txBody>
      </p:sp>
      <p:sp>
        <p:nvSpPr>
          <p:cNvPr id="19511" name="Oval 387"/>
          <p:cNvSpPr>
            <a:spLocks noChangeArrowheads="1"/>
          </p:cNvSpPr>
          <p:nvPr/>
        </p:nvSpPr>
        <p:spPr bwMode="auto">
          <a:xfrm>
            <a:off x="2970213" y="4903788"/>
            <a:ext cx="265112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2" name="TextBox 388"/>
          <p:cNvSpPr>
            <a:spLocks noChangeArrowheads="1"/>
          </p:cNvSpPr>
          <p:nvPr/>
        </p:nvSpPr>
        <p:spPr bwMode="auto">
          <a:xfrm>
            <a:off x="2894013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1G4.6</a:t>
            </a:r>
          </a:p>
        </p:txBody>
      </p:sp>
      <p:cxnSp>
        <p:nvCxnSpPr>
          <p:cNvPr id="19513" name="Straight Arrow Connector 389"/>
          <p:cNvCxnSpPr>
            <a:cxnSpLocks noChangeShapeType="1"/>
          </p:cNvCxnSpPr>
          <p:nvPr/>
        </p:nvCxnSpPr>
        <p:spPr bwMode="auto">
          <a:xfrm>
            <a:off x="3648075" y="5181600"/>
            <a:ext cx="111125" cy="5762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14" name="Straight Arrow Connector 390"/>
          <p:cNvCxnSpPr>
            <a:cxnSpLocks noChangeShapeType="1"/>
          </p:cNvCxnSpPr>
          <p:nvPr/>
        </p:nvCxnSpPr>
        <p:spPr bwMode="auto">
          <a:xfrm flipH="1">
            <a:off x="3533775" y="5175250"/>
            <a:ext cx="79375" cy="5953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15" name="Oval 391"/>
          <p:cNvSpPr>
            <a:spLocks noChangeArrowheads="1"/>
          </p:cNvSpPr>
          <p:nvPr/>
        </p:nvSpPr>
        <p:spPr bwMode="auto">
          <a:xfrm>
            <a:off x="3633788" y="57642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6" name="TextBox 392"/>
          <p:cNvSpPr>
            <a:spLocks noChangeArrowheads="1"/>
          </p:cNvSpPr>
          <p:nvPr/>
        </p:nvSpPr>
        <p:spPr bwMode="auto">
          <a:xfrm>
            <a:off x="3552825" y="57769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1G5.14</a:t>
            </a:r>
          </a:p>
        </p:txBody>
      </p:sp>
      <p:sp>
        <p:nvSpPr>
          <p:cNvPr id="19517" name="Oval 393"/>
          <p:cNvSpPr>
            <a:spLocks noChangeArrowheads="1"/>
          </p:cNvSpPr>
          <p:nvPr/>
        </p:nvSpPr>
        <p:spPr bwMode="auto">
          <a:xfrm>
            <a:off x="3370263" y="576421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18" name="TextBox 394"/>
          <p:cNvSpPr>
            <a:spLocks noChangeArrowheads="1"/>
          </p:cNvSpPr>
          <p:nvPr/>
        </p:nvSpPr>
        <p:spPr bwMode="auto">
          <a:xfrm>
            <a:off x="3294063" y="57832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1G5.13</a:t>
            </a:r>
          </a:p>
        </p:txBody>
      </p:sp>
      <p:sp>
        <p:nvSpPr>
          <p:cNvPr id="19519" name="Oval 395"/>
          <p:cNvSpPr>
            <a:spLocks noChangeArrowheads="1"/>
          </p:cNvSpPr>
          <p:nvPr/>
        </p:nvSpPr>
        <p:spPr bwMode="auto">
          <a:xfrm>
            <a:off x="3503613" y="49164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0" name="TextBox 396"/>
          <p:cNvSpPr>
            <a:spLocks noChangeArrowheads="1"/>
          </p:cNvSpPr>
          <p:nvPr/>
        </p:nvSpPr>
        <p:spPr bwMode="auto">
          <a:xfrm>
            <a:off x="3427413" y="49355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1G4.7</a:t>
            </a:r>
          </a:p>
        </p:txBody>
      </p:sp>
      <p:cxnSp>
        <p:nvCxnSpPr>
          <p:cNvPr id="19521" name="Straight Arrow Connector 397"/>
          <p:cNvCxnSpPr>
            <a:cxnSpLocks noChangeShapeType="1"/>
          </p:cNvCxnSpPr>
          <p:nvPr/>
        </p:nvCxnSpPr>
        <p:spPr bwMode="auto">
          <a:xfrm>
            <a:off x="4171950" y="5160963"/>
            <a:ext cx="112713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22" name="Straight Arrow Connector 398"/>
          <p:cNvCxnSpPr>
            <a:cxnSpLocks noChangeShapeType="1"/>
          </p:cNvCxnSpPr>
          <p:nvPr/>
        </p:nvCxnSpPr>
        <p:spPr bwMode="auto">
          <a:xfrm flipH="1">
            <a:off x="4059238" y="5154613"/>
            <a:ext cx="84137" cy="6096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23" name="Oval 399"/>
          <p:cNvSpPr>
            <a:spLocks noChangeArrowheads="1"/>
          </p:cNvSpPr>
          <p:nvPr/>
        </p:nvSpPr>
        <p:spPr bwMode="auto">
          <a:xfrm>
            <a:off x="4159250" y="5757863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4" name="TextBox 400"/>
          <p:cNvSpPr>
            <a:spLocks noChangeArrowheads="1"/>
          </p:cNvSpPr>
          <p:nvPr/>
        </p:nvSpPr>
        <p:spPr bwMode="auto">
          <a:xfrm>
            <a:off x="4078288" y="577056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1G5.16</a:t>
            </a:r>
          </a:p>
        </p:txBody>
      </p:sp>
      <p:sp>
        <p:nvSpPr>
          <p:cNvPr id="19525" name="Oval 401"/>
          <p:cNvSpPr>
            <a:spLocks noChangeArrowheads="1"/>
          </p:cNvSpPr>
          <p:nvPr/>
        </p:nvSpPr>
        <p:spPr bwMode="auto">
          <a:xfrm>
            <a:off x="3895725" y="5757863"/>
            <a:ext cx="265113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6" name="TextBox 402"/>
          <p:cNvSpPr>
            <a:spLocks noChangeArrowheads="1"/>
          </p:cNvSpPr>
          <p:nvPr/>
        </p:nvSpPr>
        <p:spPr bwMode="auto">
          <a:xfrm>
            <a:off x="3832225" y="577691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1G5.15</a:t>
            </a:r>
          </a:p>
        </p:txBody>
      </p:sp>
      <p:sp>
        <p:nvSpPr>
          <p:cNvPr id="19527" name="Oval 403"/>
          <p:cNvSpPr>
            <a:spLocks noChangeArrowheads="1"/>
          </p:cNvSpPr>
          <p:nvPr/>
        </p:nvSpPr>
        <p:spPr bwMode="auto">
          <a:xfrm>
            <a:off x="4029075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28" name="TextBox 404"/>
          <p:cNvSpPr>
            <a:spLocks noChangeArrowheads="1"/>
          </p:cNvSpPr>
          <p:nvPr/>
        </p:nvSpPr>
        <p:spPr bwMode="auto">
          <a:xfrm>
            <a:off x="3952875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1G4.8</a:t>
            </a:r>
          </a:p>
        </p:txBody>
      </p:sp>
      <p:cxnSp>
        <p:nvCxnSpPr>
          <p:cNvPr id="19529" name="Straight Arrow Connector 405"/>
          <p:cNvCxnSpPr>
            <a:cxnSpLocks noChangeShapeType="1"/>
          </p:cNvCxnSpPr>
          <p:nvPr/>
        </p:nvCxnSpPr>
        <p:spPr bwMode="auto">
          <a:xfrm>
            <a:off x="5037138" y="5175250"/>
            <a:ext cx="109537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0" name="Straight Arrow Connector 406"/>
          <p:cNvCxnSpPr>
            <a:cxnSpLocks noChangeShapeType="1"/>
          </p:cNvCxnSpPr>
          <p:nvPr/>
        </p:nvCxnSpPr>
        <p:spPr bwMode="auto">
          <a:xfrm flipH="1">
            <a:off x="4921250" y="5146675"/>
            <a:ext cx="95250" cy="6191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31" name="Oval 407"/>
          <p:cNvSpPr>
            <a:spLocks noChangeArrowheads="1"/>
          </p:cNvSpPr>
          <p:nvPr/>
        </p:nvSpPr>
        <p:spPr bwMode="auto">
          <a:xfrm>
            <a:off x="5021263" y="57594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2" name="TextBox 408"/>
          <p:cNvSpPr>
            <a:spLocks noChangeArrowheads="1"/>
          </p:cNvSpPr>
          <p:nvPr/>
        </p:nvSpPr>
        <p:spPr bwMode="auto">
          <a:xfrm>
            <a:off x="4940300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2G5.2</a:t>
            </a:r>
          </a:p>
        </p:txBody>
      </p:sp>
      <p:sp>
        <p:nvSpPr>
          <p:cNvPr id="19533" name="Oval 409"/>
          <p:cNvSpPr>
            <a:spLocks noChangeArrowheads="1"/>
          </p:cNvSpPr>
          <p:nvPr/>
        </p:nvSpPr>
        <p:spPr bwMode="auto">
          <a:xfrm>
            <a:off x="4757738" y="575945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4" name="TextBox 410"/>
          <p:cNvSpPr>
            <a:spLocks noChangeArrowheads="1"/>
          </p:cNvSpPr>
          <p:nvPr/>
        </p:nvSpPr>
        <p:spPr bwMode="auto">
          <a:xfrm>
            <a:off x="4681538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</a:t>
            </a:r>
          </a:p>
        </p:txBody>
      </p:sp>
      <p:sp>
        <p:nvSpPr>
          <p:cNvPr id="19535" name="Oval 411"/>
          <p:cNvSpPr>
            <a:spLocks noChangeArrowheads="1"/>
          </p:cNvSpPr>
          <p:nvPr/>
        </p:nvSpPr>
        <p:spPr bwMode="auto">
          <a:xfrm>
            <a:off x="4891088" y="49117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36" name="TextBox 412"/>
          <p:cNvSpPr>
            <a:spLocks noChangeArrowheads="1"/>
          </p:cNvSpPr>
          <p:nvPr/>
        </p:nvSpPr>
        <p:spPr bwMode="auto">
          <a:xfrm>
            <a:off x="4814888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2G4.1</a:t>
            </a:r>
          </a:p>
        </p:txBody>
      </p:sp>
      <p:cxnSp>
        <p:nvCxnSpPr>
          <p:cNvPr id="19537" name="Straight Arrow Connector 413"/>
          <p:cNvCxnSpPr>
            <a:cxnSpLocks noChangeShapeType="1"/>
          </p:cNvCxnSpPr>
          <p:nvPr/>
        </p:nvCxnSpPr>
        <p:spPr bwMode="auto">
          <a:xfrm>
            <a:off x="5567363" y="5175250"/>
            <a:ext cx="104775" cy="5715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38" name="Straight Arrow Connector 414"/>
          <p:cNvCxnSpPr>
            <a:cxnSpLocks noChangeShapeType="1"/>
          </p:cNvCxnSpPr>
          <p:nvPr/>
        </p:nvCxnSpPr>
        <p:spPr bwMode="auto">
          <a:xfrm flipH="1">
            <a:off x="5446713" y="5160963"/>
            <a:ext cx="93662" cy="5984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39" name="Oval 415"/>
          <p:cNvSpPr>
            <a:spLocks noChangeArrowheads="1"/>
          </p:cNvSpPr>
          <p:nvPr/>
        </p:nvSpPr>
        <p:spPr bwMode="auto">
          <a:xfrm>
            <a:off x="5546725" y="57531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0" name="TextBox 416"/>
          <p:cNvSpPr>
            <a:spLocks noChangeArrowheads="1"/>
          </p:cNvSpPr>
          <p:nvPr/>
        </p:nvSpPr>
        <p:spPr bwMode="auto">
          <a:xfrm>
            <a:off x="5470525" y="5775325"/>
            <a:ext cx="388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2G5.4</a:t>
            </a:r>
          </a:p>
        </p:txBody>
      </p:sp>
      <p:sp>
        <p:nvSpPr>
          <p:cNvPr id="19541" name="Oval 417"/>
          <p:cNvSpPr>
            <a:spLocks noChangeArrowheads="1"/>
          </p:cNvSpPr>
          <p:nvPr/>
        </p:nvSpPr>
        <p:spPr bwMode="auto">
          <a:xfrm>
            <a:off x="5283200" y="57531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2" name="TextBox 418"/>
          <p:cNvSpPr>
            <a:spLocks noChangeArrowheads="1"/>
          </p:cNvSpPr>
          <p:nvPr/>
        </p:nvSpPr>
        <p:spPr bwMode="auto">
          <a:xfrm>
            <a:off x="5202238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2G5.3</a:t>
            </a:r>
          </a:p>
        </p:txBody>
      </p:sp>
      <p:sp>
        <p:nvSpPr>
          <p:cNvPr id="19543" name="Oval 419"/>
          <p:cNvSpPr>
            <a:spLocks noChangeArrowheads="1"/>
          </p:cNvSpPr>
          <p:nvPr/>
        </p:nvSpPr>
        <p:spPr bwMode="auto">
          <a:xfrm>
            <a:off x="5416550" y="49053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4" name="TextBox 420"/>
          <p:cNvSpPr>
            <a:spLocks noChangeArrowheads="1"/>
          </p:cNvSpPr>
          <p:nvPr/>
        </p:nvSpPr>
        <p:spPr bwMode="auto">
          <a:xfrm>
            <a:off x="5340350" y="49244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2G4.2</a:t>
            </a:r>
          </a:p>
        </p:txBody>
      </p:sp>
      <p:cxnSp>
        <p:nvCxnSpPr>
          <p:cNvPr id="19545" name="Straight Arrow Connector 421"/>
          <p:cNvCxnSpPr>
            <a:cxnSpLocks noChangeShapeType="1"/>
          </p:cNvCxnSpPr>
          <p:nvPr/>
        </p:nvCxnSpPr>
        <p:spPr bwMode="auto">
          <a:xfrm>
            <a:off x="6099175" y="5181600"/>
            <a:ext cx="106363" cy="5778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46" name="Straight Arrow Connector 422"/>
          <p:cNvCxnSpPr>
            <a:cxnSpLocks noChangeShapeType="1"/>
          </p:cNvCxnSpPr>
          <p:nvPr/>
        </p:nvCxnSpPr>
        <p:spPr bwMode="auto">
          <a:xfrm flipH="1">
            <a:off x="5980113" y="5181600"/>
            <a:ext cx="90487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47" name="Oval 423"/>
          <p:cNvSpPr>
            <a:spLocks noChangeArrowheads="1"/>
          </p:cNvSpPr>
          <p:nvPr/>
        </p:nvSpPr>
        <p:spPr bwMode="auto">
          <a:xfrm>
            <a:off x="6080125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48" name="TextBox 424"/>
          <p:cNvSpPr>
            <a:spLocks noChangeArrowheads="1"/>
          </p:cNvSpPr>
          <p:nvPr/>
        </p:nvSpPr>
        <p:spPr bwMode="auto">
          <a:xfrm>
            <a:off x="5999163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2G5.6</a:t>
            </a:r>
          </a:p>
        </p:txBody>
      </p:sp>
      <p:sp>
        <p:nvSpPr>
          <p:cNvPr id="19549" name="Oval 425"/>
          <p:cNvSpPr>
            <a:spLocks noChangeArrowheads="1"/>
          </p:cNvSpPr>
          <p:nvPr/>
        </p:nvSpPr>
        <p:spPr bwMode="auto">
          <a:xfrm>
            <a:off x="5816600" y="5765800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0" name="TextBox 426"/>
          <p:cNvSpPr>
            <a:spLocks noChangeArrowheads="1"/>
          </p:cNvSpPr>
          <p:nvPr/>
        </p:nvSpPr>
        <p:spPr bwMode="auto">
          <a:xfrm>
            <a:off x="5740400" y="577850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2G5.5</a:t>
            </a:r>
          </a:p>
        </p:txBody>
      </p:sp>
      <p:sp>
        <p:nvSpPr>
          <p:cNvPr id="19551" name="Oval 427"/>
          <p:cNvSpPr>
            <a:spLocks noChangeArrowheads="1"/>
          </p:cNvSpPr>
          <p:nvPr/>
        </p:nvSpPr>
        <p:spPr bwMode="auto">
          <a:xfrm>
            <a:off x="5949950" y="491807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2" name="TextBox 428"/>
          <p:cNvSpPr>
            <a:spLocks noChangeArrowheads="1"/>
          </p:cNvSpPr>
          <p:nvPr/>
        </p:nvSpPr>
        <p:spPr bwMode="auto">
          <a:xfrm>
            <a:off x="5873750" y="493712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2G4.3</a:t>
            </a:r>
          </a:p>
        </p:txBody>
      </p:sp>
      <p:cxnSp>
        <p:nvCxnSpPr>
          <p:cNvPr id="19553" name="Straight Arrow Connector 429"/>
          <p:cNvCxnSpPr>
            <a:cxnSpLocks noChangeShapeType="1"/>
          </p:cNvCxnSpPr>
          <p:nvPr/>
        </p:nvCxnSpPr>
        <p:spPr bwMode="auto">
          <a:xfrm>
            <a:off x="6621463" y="5160963"/>
            <a:ext cx="109537" cy="59213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54" name="Straight Arrow Connector 430"/>
          <p:cNvCxnSpPr>
            <a:cxnSpLocks noChangeShapeType="1"/>
          </p:cNvCxnSpPr>
          <p:nvPr/>
        </p:nvCxnSpPr>
        <p:spPr bwMode="auto">
          <a:xfrm flipH="1">
            <a:off x="6505575" y="5175250"/>
            <a:ext cx="88900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55" name="Oval 431"/>
          <p:cNvSpPr>
            <a:spLocks noChangeArrowheads="1"/>
          </p:cNvSpPr>
          <p:nvPr/>
        </p:nvSpPr>
        <p:spPr bwMode="auto">
          <a:xfrm>
            <a:off x="6605588" y="575945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6" name="TextBox 432"/>
          <p:cNvSpPr>
            <a:spLocks noChangeArrowheads="1"/>
          </p:cNvSpPr>
          <p:nvPr/>
        </p:nvSpPr>
        <p:spPr bwMode="auto">
          <a:xfrm>
            <a:off x="6524625" y="5772150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2G5.8</a:t>
            </a:r>
          </a:p>
        </p:txBody>
      </p:sp>
      <p:sp>
        <p:nvSpPr>
          <p:cNvPr id="19557" name="Oval 433"/>
          <p:cNvSpPr>
            <a:spLocks noChangeArrowheads="1"/>
          </p:cNvSpPr>
          <p:nvPr/>
        </p:nvSpPr>
        <p:spPr bwMode="auto">
          <a:xfrm>
            <a:off x="6342063" y="5759450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58" name="TextBox 434"/>
          <p:cNvSpPr>
            <a:spLocks noChangeArrowheads="1"/>
          </p:cNvSpPr>
          <p:nvPr/>
        </p:nvSpPr>
        <p:spPr bwMode="auto">
          <a:xfrm>
            <a:off x="6278563" y="5778500"/>
            <a:ext cx="3889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2G5.7</a:t>
            </a:r>
          </a:p>
        </p:txBody>
      </p:sp>
      <p:sp>
        <p:nvSpPr>
          <p:cNvPr id="19559" name="Oval 435"/>
          <p:cNvSpPr>
            <a:spLocks noChangeArrowheads="1"/>
          </p:cNvSpPr>
          <p:nvPr/>
        </p:nvSpPr>
        <p:spPr bwMode="auto">
          <a:xfrm>
            <a:off x="6475413" y="4911725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0" name="TextBox 436"/>
          <p:cNvSpPr>
            <a:spLocks noChangeArrowheads="1"/>
          </p:cNvSpPr>
          <p:nvPr/>
        </p:nvSpPr>
        <p:spPr bwMode="auto">
          <a:xfrm>
            <a:off x="6399213" y="49307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2G4.4</a:t>
            </a:r>
          </a:p>
        </p:txBody>
      </p:sp>
      <p:cxnSp>
        <p:nvCxnSpPr>
          <p:cNvPr id="19561" name="Straight Arrow Connector 437"/>
          <p:cNvCxnSpPr>
            <a:cxnSpLocks noChangeShapeType="1"/>
          </p:cNvCxnSpPr>
          <p:nvPr/>
        </p:nvCxnSpPr>
        <p:spPr bwMode="auto">
          <a:xfrm>
            <a:off x="7153275" y="5154613"/>
            <a:ext cx="106363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62" name="Straight Arrow Connector 438"/>
          <p:cNvCxnSpPr>
            <a:cxnSpLocks noChangeShapeType="1"/>
          </p:cNvCxnSpPr>
          <p:nvPr/>
        </p:nvCxnSpPr>
        <p:spPr bwMode="auto">
          <a:xfrm flipH="1">
            <a:off x="7034213" y="5140325"/>
            <a:ext cx="104775" cy="6175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63" name="Oval 439"/>
          <p:cNvSpPr>
            <a:spLocks noChangeArrowheads="1"/>
          </p:cNvSpPr>
          <p:nvPr/>
        </p:nvSpPr>
        <p:spPr bwMode="auto">
          <a:xfrm>
            <a:off x="7134225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4" name="TextBox 440"/>
          <p:cNvSpPr>
            <a:spLocks noChangeArrowheads="1"/>
          </p:cNvSpPr>
          <p:nvPr/>
        </p:nvSpPr>
        <p:spPr bwMode="auto">
          <a:xfrm>
            <a:off x="7053263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2G5.10</a:t>
            </a:r>
          </a:p>
        </p:txBody>
      </p:sp>
      <p:sp>
        <p:nvSpPr>
          <p:cNvPr id="19565" name="Oval 441"/>
          <p:cNvSpPr>
            <a:spLocks noChangeArrowheads="1"/>
          </p:cNvSpPr>
          <p:nvPr/>
        </p:nvSpPr>
        <p:spPr bwMode="auto">
          <a:xfrm>
            <a:off x="6870700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6" name="TextBox 442"/>
          <p:cNvSpPr>
            <a:spLocks noChangeArrowheads="1"/>
          </p:cNvSpPr>
          <p:nvPr/>
        </p:nvSpPr>
        <p:spPr bwMode="auto">
          <a:xfrm>
            <a:off x="6794500" y="5770563"/>
            <a:ext cx="387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2G5.9</a:t>
            </a:r>
          </a:p>
        </p:txBody>
      </p:sp>
      <p:sp>
        <p:nvSpPr>
          <p:cNvPr id="19567" name="Oval 443"/>
          <p:cNvSpPr>
            <a:spLocks noChangeArrowheads="1"/>
          </p:cNvSpPr>
          <p:nvPr/>
        </p:nvSpPr>
        <p:spPr bwMode="auto">
          <a:xfrm>
            <a:off x="7004050" y="49037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68" name="TextBox 444"/>
          <p:cNvSpPr>
            <a:spLocks noChangeArrowheads="1"/>
          </p:cNvSpPr>
          <p:nvPr/>
        </p:nvSpPr>
        <p:spPr bwMode="auto">
          <a:xfrm>
            <a:off x="6927850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2G4.5</a:t>
            </a:r>
          </a:p>
        </p:txBody>
      </p:sp>
      <p:cxnSp>
        <p:nvCxnSpPr>
          <p:cNvPr id="19569" name="Straight Arrow Connector 445"/>
          <p:cNvCxnSpPr>
            <a:cxnSpLocks noChangeShapeType="1"/>
          </p:cNvCxnSpPr>
          <p:nvPr/>
        </p:nvCxnSpPr>
        <p:spPr bwMode="auto">
          <a:xfrm>
            <a:off x="7669213" y="5140325"/>
            <a:ext cx="115887" cy="5984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70" name="Straight Arrow Connector 446"/>
          <p:cNvCxnSpPr>
            <a:cxnSpLocks noChangeShapeType="1"/>
          </p:cNvCxnSpPr>
          <p:nvPr/>
        </p:nvCxnSpPr>
        <p:spPr bwMode="auto">
          <a:xfrm flipH="1">
            <a:off x="7559675" y="5146675"/>
            <a:ext cx="9525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71" name="Oval 447"/>
          <p:cNvSpPr>
            <a:spLocks noChangeArrowheads="1"/>
          </p:cNvSpPr>
          <p:nvPr/>
        </p:nvSpPr>
        <p:spPr bwMode="auto">
          <a:xfrm>
            <a:off x="7659688" y="574516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2" name="TextBox 448"/>
          <p:cNvSpPr>
            <a:spLocks noChangeArrowheads="1"/>
          </p:cNvSpPr>
          <p:nvPr/>
        </p:nvSpPr>
        <p:spPr bwMode="auto">
          <a:xfrm>
            <a:off x="7578725" y="57578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2G5.12</a:t>
            </a:r>
          </a:p>
        </p:txBody>
      </p:sp>
      <p:sp>
        <p:nvSpPr>
          <p:cNvPr id="19573" name="Oval 449"/>
          <p:cNvSpPr>
            <a:spLocks noChangeArrowheads="1"/>
          </p:cNvSpPr>
          <p:nvPr/>
        </p:nvSpPr>
        <p:spPr bwMode="auto">
          <a:xfrm>
            <a:off x="7396163" y="5745163"/>
            <a:ext cx="265112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4" name="TextBox 450"/>
          <p:cNvSpPr>
            <a:spLocks noChangeArrowheads="1"/>
          </p:cNvSpPr>
          <p:nvPr/>
        </p:nvSpPr>
        <p:spPr bwMode="auto">
          <a:xfrm>
            <a:off x="7332663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2G5.11</a:t>
            </a:r>
          </a:p>
        </p:txBody>
      </p:sp>
      <p:sp>
        <p:nvSpPr>
          <p:cNvPr id="19575" name="Oval 451"/>
          <p:cNvSpPr>
            <a:spLocks noChangeArrowheads="1"/>
          </p:cNvSpPr>
          <p:nvPr/>
        </p:nvSpPr>
        <p:spPr bwMode="auto">
          <a:xfrm>
            <a:off x="7529513" y="48974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76" name="TextBox 452"/>
          <p:cNvSpPr>
            <a:spLocks noChangeArrowheads="1"/>
          </p:cNvSpPr>
          <p:nvPr/>
        </p:nvSpPr>
        <p:spPr bwMode="auto">
          <a:xfrm>
            <a:off x="7453313" y="49164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2G4.6</a:t>
            </a:r>
          </a:p>
        </p:txBody>
      </p:sp>
      <p:cxnSp>
        <p:nvCxnSpPr>
          <p:cNvPr id="19577" name="Straight Arrow Connector 453"/>
          <p:cNvCxnSpPr>
            <a:cxnSpLocks noChangeShapeType="1"/>
          </p:cNvCxnSpPr>
          <p:nvPr/>
        </p:nvCxnSpPr>
        <p:spPr bwMode="auto">
          <a:xfrm>
            <a:off x="8191500" y="5160963"/>
            <a:ext cx="127000" cy="5905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78" name="Straight Arrow Connector 454"/>
          <p:cNvCxnSpPr>
            <a:cxnSpLocks noChangeShapeType="1"/>
          </p:cNvCxnSpPr>
          <p:nvPr/>
        </p:nvCxnSpPr>
        <p:spPr bwMode="auto">
          <a:xfrm flipH="1">
            <a:off x="8093075" y="5160963"/>
            <a:ext cx="98425" cy="60325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79" name="Oval 455"/>
          <p:cNvSpPr>
            <a:spLocks noChangeArrowheads="1"/>
          </p:cNvSpPr>
          <p:nvPr/>
        </p:nvSpPr>
        <p:spPr bwMode="auto">
          <a:xfrm>
            <a:off x="8193088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0" name="TextBox 456"/>
          <p:cNvSpPr>
            <a:spLocks noChangeArrowheads="1"/>
          </p:cNvSpPr>
          <p:nvPr/>
        </p:nvSpPr>
        <p:spPr bwMode="auto">
          <a:xfrm>
            <a:off x="8112125" y="57705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2G5.14</a:t>
            </a:r>
          </a:p>
        </p:txBody>
      </p:sp>
      <p:sp>
        <p:nvSpPr>
          <p:cNvPr id="19581" name="Oval 457"/>
          <p:cNvSpPr>
            <a:spLocks noChangeArrowheads="1"/>
          </p:cNvSpPr>
          <p:nvPr/>
        </p:nvSpPr>
        <p:spPr bwMode="auto">
          <a:xfrm>
            <a:off x="7929563" y="575786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2" name="TextBox 458"/>
          <p:cNvSpPr>
            <a:spLocks noChangeArrowheads="1"/>
          </p:cNvSpPr>
          <p:nvPr/>
        </p:nvSpPr>
        <p:spPr bwMode="auto">
          <a:xfrm>
            <a:off x="7853363" y="57769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2G5.13</a:t>
            </a:r>
          </a:p>
        </p:txBody>
      </p:sp>
      <p:sp>
        <p:nvSpPr>
          <p:cNvPr id="19583" name="Oval 459"/>
          <p:cNvSpPr>
            <a:spLocks noChangeArrowheads="1"/>
          </p:cNvSpPr>
          <p:nvPr/>
        </p:nvSpPr>
        <p:spPr bwMode="auto">
          <a:xfrm>
            <a:off x="8062913" y="491013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4" name="TextBox 460"/>
          <p:cNvSpPr>
            <a:spLocks noChangeArrowheads="1"/>
          </p:cNvSpPr>
          <p:nvPr/>
        </p:nvSpPr>
        <p:spPr bwMode="auto">
          <a:xfrm>
            <a:off x="7986713" y="492918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2G4.7</a:t>
            </a:r>
          </a:p>
        </p:txBody>
      </p:sp>
      <p:cxnSp>
        <p:nvCxnSpPr>
          <p:cNvPr id="19585" name="Straight Arrow Connector 461"/>
          <p:cNvCxnSpPr>
            <a:cxnSpLocks noChangeShapeType="1"/>
          </p:cNvCxnSpPr>
          <p:nvPr/>
        </p:nvCxnSpPr>
        <p:spPr bwMode="auto">
          <a:xfrm>
            <a:off x="8737600" y="5160963"/>
            <a:ext cx="106363" cy="5842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86" name="Straight Arrow Connector 462"/>
          <p:cNvCxnSpPr>
            <a:cxnSpLocks noChangeShapeType="1"/>
          </p:cNvCxnSpPr>
          <p:nvPr/>
        </p:nvCxnSpPr>
        <p:spPr bwMode="auto">
          <a:xfrm flipH="1">
            <a:off x="8618538" y="5146675"/>
            <a:ext cx="96837" cy="6111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87" name="Oval 463"/>
          <p:cNvSpPr>
            <a:spLocks noChangeArrowheads="1"/>
          </p:cNvSpPr>
          <p:nvPr/>
        </p:nvSpPr>
        <p:spPr bwMode="auto">
          <a:xfrm>
            <a:off x="8718550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88" name="TextBox 464"/>
          <p:cNvSpPr>
            <a:spLocks noChangeArrowheads="1"/>
          </p:cNvSpPr>
          <p:nvPr/>
        </p:nvSpPr>
        <p:spPr bwMode="auto">
          <a:xfrm>
            <a:off x="8637588" y="5764213"/>
            <a:ext cx="430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2G5.16</a:t>
            </a:r>
          </a:p>
        </p:txBody>
      </p:sp>
      <p:sp>
        <p:nvSpPr>
          <p:cNvPr id="19589" name="Oval 465"/>
          <p:cNvSpPr>
            <a:spLocks noChangeArrowheads="1"/>
          </p:cNvSpPr>
          <p:nvPr/>
        </p:nvSpPr>
        <p:spPr bwMode="auto">
          <a:xfrm>
            <a:off x="8455025" y="5751513"/>
            <a:ext cx="263525" cy="254000"/>
          </a:xfrm>
          <a:prstGeom prst="ellipse">
            <a:avLst/>
          </a:prstGeom>
          <a:solidFill>
            <a:srgbClr val="FABF8E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7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0" name="TextBox 466"/>
          <p:cNvSpPr>
            <a:spLocks noChangeArrowheads="1"/>
          </p:cNvSpPr>
          <p:nvPr/>
        </p:nvSpPr>
        <p:spPr bwMode="auto">
          <a:xfrm>
            <a:off x="8391525" y="5770563"/>
            <a:ext cx="430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7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2G5.15</a:t>
            </a:r>
          </a:p>
        </p:txBody>
      </p:sp>
      <p:sp>
        <p:nvSpPr>
          <p:cNvPr id="19591" name="Oval 467"/>
          <p:cNvSpPr>
            <a:spLocks noChangeArrowheads="1"/>
          </p:cNvSpPr>
          <p:nvPr/>
        </p:nvSpPr>
        <p:spPr bwMode="auto">
          <a:xfrm>
            <a:off x="8588375" y="4903788"/>
            <a:ext cx="263525" cy="257175"/>
          </a:xfrm>
          <a:prstGeom prst="ellipse">
            <a:avLst/>
          </a:prstGeom>
          <a:solidFill>
            <a:srgbClr val="E1FEA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2" name="TextBox 468"/>
          <p:cNvSpPr>
            <a:spLocks noChangeArrowheads="1"/>
          </p:cNvSpPr>
          <p:nvPr/>
        </p:nvSpPr>
        <p:spPr bwMode="auto">
          <a:xfrm>
            <a:off x="8512175" y="49228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2G4.8</a:t>
            </a:r>
          </a:p>
        </p:txBody>
      </p:sp>
      <p:cxnSp>
        <p:nvCxnSpPr>
          <p:cNvPr id="19593" name="Straight Arrow Connector 470"/>
          <p:cNvCxnSpPr>
            <a:cxnSpLocks noChangeShapeType="1"/>
          </p:cNvCxnSpPr>
          <p:nvPr/>
        </p:nvCxnSpPr>
        <p:spPr bwMode="auto">
          <a:xfrm>
            <a:off x="727075" y="4295775"/>
            <a:ext cx="215900" cy="6080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94" name="Straight Arrow Connector 471"/>
          <p:cNvCxnSpPr>
            <a:cxnSpLocks noChangeShapeType="1"/>
          </p:cNvCxnSpPr>
          <p:nvPr/>
        </p:nvCxnSpPr>
        <p:spPr bwMode="auto">
          <a:xfrm flipH="1">
            <a:off x="509588" y="4302125"/>
            <a:ext cx="211137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95" name="Oval 469"/>
          <p:cNvSpPr>
            <a:spLocks noChangeArrowheads="1"/>
          </p:cNvSpPr>
          <p:nvPr/>
        </p:nvSpPr>
        <p:spPr bwMode="auto">
          <a:xfrm>
            <a:off x="593725" y="403860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596" name="TextBox 136"/>
          <p:cNvSpPr>
            <a:spLocks noChangeArrowheads="1"/>
          </p:cNvSpPr>
          <p:nvPr/>
        </p:nvSpPr>
        <p:spPr bwMode="auto">
          <a:xfrm>
            <a:off x="520700" y="4078288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1G3.1</a:t>
            </a:r>
          </a:p>
        </p:txBody>
      </p:sp>
      <p:cxnSp>
        <p:nvCxnSpPr>
          <p:cNvPr id="19597" name="Straight Arrow Connector 476"/>
          <p:cNvCxnSpPr>
            <a:cxnSpLocks noChangeShapeType="1"/>
          </p:cNvCxnSpPr>
          <p:nvPr/>
        </p:nvCxnSpPr>
        <p:spPr bwMode="auto">
          <a:xfrm>
            <a:off x="1808163" y="4321175"/>
            <a:ext cx="206375" cy="6000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598" name="Straight Arrow Connector 477"/>
          <p:cNvCxnSpPr>
            <a:cxnSpLocks noChangeShapeType="1"/>
          </p:cNvCxnSpPr>
          <p:nvPr/>
        </p:nvCxnSpPr>
        <p:spPr bwMode="auto">
          <a:xfrm flipH="1">
            <a:off x="1577975" y="4295775"/>
            <a:ext cx="200025" cy="6270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99" name="Oval 478"/>
          <p:cNvSpPr>
            <a:spLocks noChangeArrowheads="1"/>
          </p:cNvSpPr>
          <p:nvPr/>
        </p:nvSpPr>
        <p:spPr bwMode="auto">
          <a:xfrm>
            <a:off x="1663700" y="4054475"/>
            <a:ext cx="268288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0" name="TextBox 479"/>
          <p:cNvSpPr>
            <a:spLocks noChangeArrowheads="1"/>
          </p:cNvSpPr>
          <p:nvPr/>
        </p:nvSpPr>
        <p:spPr bwMode="auto">
          <a:xfrm>
            <a:off x="1592263" y="4094163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1G3.2</a:t>
            </a:r>
          </a:p>
        </p:txBody>
      </p:sp>
      <p:cxnSp>
        <p:nvCxnSpPr>
          <p:cNvPr id="19601" name="Straight Arrow Connector 480"/>
          <p:cNvCxnSpPr>
            <a:cxnSpLocks noChangeShapeType="1"/>
          </p:cNvCxnSpPr>
          <p:nvPr/>
        </p:nvCxnSpPr>
        <p:spPr bwMode="auto">
          <a:xfrm>
            <a:off x="2859088" y="4321175"/>
            <a:ext cx="209550" cy="5921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02" name="Straight Arrow Connector 481"/>
          <p:cNvCxnSpPr>
            <a:cxnSpLocks noChangeShapeType="1"/>
          </p:cNvCxnSpPr>
          <p:nvPr/>
        </p:nvCxnSpPr>
        <p:spPr bwMode="auto">
          <a:xfrm flipH="1">
            <a:off x="2611438" y="4333875"/>
            <a:ext cx="198437" cy="5683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03" name="Oval 482"/>
          <p:cNvSpPr>
            <a:spLocks noChangeArrowheads="1"/>
          </p:cNvSpPr>
          <p:nvPr/>
        </p:nvSpPr>
        <p:spPr bwMode="auto">
          <a:xfrm>
            <a:off x="2705100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4" name="TextBox 483"/>
          <p:cNvSpPr>
            <a:spLocks noChangeArrowheads="1"/>
          </p:cNvSpPr>
          <p:nvPr/>
        </p:nvSpPr>
        <p:spPr bwMode="auto">
          <a:xfrm>
            <a:off x="2632075" y="4097338"/>
            <a:ext cx="414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1G3.3</a:t>
            </a:r>
          </a:p>
        </p:txBody>
      </p:sp>
      <p:cxnSp>
        <p:nvCxnSpPr>
          <p:cNvPr id="19605" name="Straight Arrow Connector 484"/>
          <p:cNvCxnSpPr>
            <a:cxnSpLocks noChangeShapeType="1"/>
          </p:cNvCxnSpPr>
          <p:nvPr/>
        </p:nvCxnSpPr>
        <p:spPr bwMode="auto">
          <a:xfrm>
            <a:off x="3908425" y="4321175"/>
            <a:ext cx="22860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06" name="Straight Arrow Connector 485"/>
          <p:cNvCxnSpPr>
            <a:cxnSpLocks noChangeShapeType="1"/>
          </p:cNvCxnSpPr>
          <p:nvPr/>
        </p:nvCxnSpPr>
        <p:spPr bwMode="auto">
          <a:xfrm flipH="1">
            <a:off x="3636963" y="4327525"/>
            <a:ext cx="234950" cy="60483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07" name="Oval 486"/>
          <p:cNvSpPr>
            <a:spLocks noChangeArrowheads="1"/>
          </p:cNvSpPr>
          <p:nvPr/>
        </p:nvSpPr>
        <p:spPr bwMode="auto">
          <a:xfrm>
            <a:off x="3748088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08" name="TextBox 487"/>
          <p:cNvSpPr>
            <a:spLocks noChangeArrowheads="1"/>
          </p:cNvSpPr>
          <p:nvPr/>
        </p:nvSpPr>
        <p:spPr bwMode="auto">
          <a:xfrm>
            <a:off x="3675063" y="409733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1G3.4</a:t>
            </a:r>
          </a:p>
        </p:txBody>
      </p:sp>
      <p:cxnSp>
        <p:nvCxnSpPr>
          <p:cNvPr id="19609" name="Straight Arrow Connector 488"/>
          <p:cNvCxnSpPr>
            <a:cxnSpLocks noChangeShapeType="1"/>
          </p:cNvCxnSpPr>
          <p:nvPr/>
        </p:nvCxnSpPr>
        <p:spPr bwMode="auto">
          <a:xfrm>
            <a:off x="5299075" y="4314825"/>
            <a:ext cx="228600" cy="6000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10" name="Straight Arrow Connector 489"/>
          <p:cNvCxnSpPr>
            <a:cxnSpLocks noChangeShapeType="1"/>
          </p:cNvCxnSpPr>
          <p:nvPr/>
        </p:nvCxnSpPr>
        <p:spPr bwMode="auto">
          <a:xfrm flipH="1">
            <a:off x="5045075" y="4314825"/>
            <a:ext cx="222250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11" name="Oval 490"/>
          <p:cNvSpPr>
            <a:spLocks noChangeArrowheads="1"/>
          </p:cNvSpPr>
          <p:nvPr/>
        </p:nvSpPr>
        <p:spPr bwMode="auto">
          <a:xfrm>
            <a:off x="5149850" y="4038600"/>
            <a:ext cx="268288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12" name="TextBox 491"/>
          <p:cNvSpPr>
            <a:spLocks noChangeArrowheads="1"/>
          </p:cNvSpPr>
          <p:nvPr/>
        </p:nvSpPr>
        <p:spPr bwMode="auto">
          <a:xfrm>
            <a:off x="5078413" y="4078288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2G3.1</a:t>
            </a:r>
          </a:p>
        </p:txBody>
      </p:sp>
      <p:cxnSp>
        <p:nvCxnSpPr>
          <p:cNvPr id="19613" name="Straight Arrow Connector 492"/>
          <p:cNvCxnSpPr>
            <a:cxnSpLocks noChangeShapeType="1"/>
          </p:cNvCxnSpPr>
          <p:nvPr/>
        </p:nvCxnSpPr>
        <p:spPr bwMode="auto">
          <a:xfrm>
            <a:off x="6380163" y="4344988"/>
            <a:ext cx="204787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14" name="Straight Arrow Connector 493"/>
          <p:cNvCxnSpPr>
            <a:cxnSpLocks noChangeShapeType="1"/>
          </p:cNvCxnSpPr>
          <p:nvPr/>
        </p:nvCxnSpPr>
        <p:spPr bwMode="auto">
          <a:xfrm flipH="1">
            <a:off x="6121400" y="4327525"/>
            <a:ext cx="222250" cy="585788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15" name="Oval 494"/>
          <p:cNvSpPr>
            <a:spLocks noChangeArrowheads="1"/>
          </p:cNvSpPr>
          <p:nvPr/>
        </p:nvSpPr>
        <p:spPr bwMode="auto">
          <a:xfrm>
            <a:off x="6221413" y="4054475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16" name="TextBox 495"/>
          <p:cNvSpPr>
            <a:spLocks noChangeArrowheads="1"/>
          </p:cNvSpPr>
          <p:nvPr/>
        </p:nvSpPr>
        <p:spPr bwMode="auto">
          <a:xfrm>
            <a:off x="6149975" y="4094163"/>
            <a:ext cx="4127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2G3.2</a:t>
            </a:r>
          </a:p>
        </p:txBody>
      </p:sp>
      <p:cxnSp>
        <p:nvCxnSpPr>
          <p:cNvPr id="19617" name="Straight Arrow Connector 496"/>
          <p:cNvCxnSpPr>
            <a:cxnSpLocks noChangeShapeType="1"/>
          </p:cNvCxnSpPr>
          <p:nvPr/>
        </p:nvCxnSpPr>
        <p:spPr bwMode="auto">
          <a:xfrm>
            <a:off x="7412038" y="4340225"/>
            <a:ext cx="200025" cy="5619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18" name="Straight Arrow Connector 497"/>
          <p:cNvCxnSpPr>
            <a:cxnSpLocks noChangeShapeType="1"/>
          </p:cNvCxnSpPr>
          <p:nvPr/>
        </p:nvCxnSpPr>
        <p:spPr bwMode="auto">
          <a:xfrm flipH="1">
            <a:off x="7153275" y="4333875"/>
            <a:ext cx="222250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19" name="Oval 498"/>
          <p:cNvSpPr>
            <a:spLocks noChangeArrowheads="1"/>
          </p:cNvSpPr>
          <p:nvPr/>
        </p:nvSpPr>
        <p:spPr bwMode="auto">
          <a:xfrm>
            <a:off x="7262813" y="4057650"/>
            <a:ext cx="266700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0" name="TextBox 499"/>
          <p:cNvSpPr>
            <a:spLocks noChangeArrowheads="1"/>
          </p:cNvSpPr>
          <p:nvPr/>
        </p:nvSpPr>
        <p:spPr bwMode="auto">
          <a:xfrm>
            <a:off x="7189788" y="4097338"/>
            <a:ext cx="4143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2G3.3</a:t>
            </a:r>
          </a:p>
        </p:txBody>
      </p:sp>
      <p:cxnSp>
        <p:nvCxnSpPr>
          <p:cNvPr id="19621" name="Straight Arrow Connector 500"/>
          <p:cNvCxnSpPr>
            <a:cxnSpLocks noChangeShapeType="1"/>
          </p:cNvCxnSpPr>
          <p:nvPr/>
        </p:nvCxnSpPr>
        <p:spPr bwMode="auto">
          <a:xfrm>
            <a:off x="8450263" y="4327525"/>
            <a:ext cx="204787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22" name="Straight Arrow Connector 501"/>
          <p:cNvCxnSpPr>
            <a:cxnSpLocks noChangeShapeType="1"/>
          </p:cNvCxnSpPr>
          <p:nvPr/>
        </p:nvCxnSpPr>
        <p:spPr bwMode="auto">
          <a:xfrm flipH="1">
            <a:off x="8226425" y="4321175"/>
            <a:ext cx="204788" cy="5746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23" name="Oval 502"/>
          <p:cNvSpPr>
            <a:spLocks noChangeArrowheads="1"/>
          </p:cNvSpPr>
          <p:nvPr/>
        </p:nvSpPr>
        <p:spPr bwMode="auto">
          <a:xfrm>
            <a:off x="8304213" y="4057650"/>
            <a:ext cx="268287" cy="26828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4" name="TextBox 503"/>
          <p:cNvSpPr>
            <a:spLocks noChangeArrowheads="1"/>
          </p:cNvSpPr>
          <p:nvPr/>
        </p:nvSpPr>
        <p:spPr bwMode="auto">
          <a:xfrm>
            <a:off x="8232775" y="4097338"/>
            <a:ext cx="4143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2G3.4</a:t>
            </a:r>
          </a:p>
        </p:txBody>
      </p:sp>
      <p:cxnSp>
        <p:nvCxnSpPr>
          <p:cNvPr id="19625" name="Straight Arrow Connector 505"/>
          <p:cNvCxnSpPr>
            <a:cxnSpLocks noChangeShapeType="1"/>
          </p:cNvCxnSpPr>
          <p:nvPr/>
        </p:nvCxnSpPr>
        <p:spPr bwMode="auto">
          <a:xfrm flipH="1">
            <a:off x="792163" y="3460750"/>
            <a:ext cx="450850" cy="59372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26" name="Straight Arrow Connector 508"/>
          <p:cNvCxnSpPr>
            <a:cxnSpLocks noChangeShapeType="1"/>
          </p:cNvCxnSpPr>
          <p:nvPr/>
        </p:nvCxnSpPr>
        <p:spPr bwMode="auto">
          <a:xfrm>
            <a:off x="1300163" y="3471863"/>
            <a:ext cx="452437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27" name="Oval 504"/>
          <p:cNvSpPr>
            <a:spLocks noChangeArrowheads="1"/>
          </p:cNvSpPr>
          <p:nvPr/>
        </p:nvSpPr>
        <p:spPr bwMode="auto">
          <a:xfrm>
            <a:off x="1123950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28" name="TextBox 510"/>
          <p:cNvSpPr>
            <a:spLocks noChangeArrowheads="1"/>
          </p:cNvSpPr>
          <p:nvPr/>
        </p:nvSpPr>
        <p:spPr bwMode="auto">
          <a:xfrm>
            <a:off x="1050925" y="3235325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1G2.1</a:t>
            </a:r>
          </a:p>
        </p:txBody>
      </p:sp>
      <p:cxnSp>
        <p:nvCxnSpPr>
          <p:cNvPr id="19629" name="Straight Arrow Connector 511"/>
          <p:cNvCxnSpPr>
            <a:cxnSpLocks noChangeShapeType="1"/>
          </p:cNvCxnSpPr>
          <p:nvPr/>
        </p:nvCxnSpPr>
        <p:spPr bwMode="auto">
          <a:xfrm flipH="1">
            <a:off x="2882900" y="3443288"/>
            <a:ext cx="447675" cy="6111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30" name="Straight Arrow Connector 512"/>
          <p:cNvCxnSpPr>
            <a:cxnSpLocks noChangeShapeType="1"/>
          </p:cNvCxnSpPr>
          <p:nvPr/>
        </p:nvCxnSpPr>
        <p:spPr bwMode="auto">
          <a:xfrm>
            <a:off x="3394075" y="3460750"/>
            <a:ext cx="449263" cy="60801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31" name="Oval 513"/>
          <p:cNvSpPr>
            <a:spLocks noChangeArrowheads="1"/>
          </p:cNvSpPr>
          <p:nvPr/>
        </p:nvSpPr>
        <p:spPr bwMode="auto">
          <a:xfrm>
            <a:off x="3214688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32" name="TextBox 514"/>
          <p:cNvSpPr>
            <a:spLocks noChangeArrowheads="1"/>
          </p:cNvSpPr>
          <p:nvPr/>
        </p:nvSpPr>
        <p:spPr bwMode="auto">
          <a:xfrm>
            <a:off x="3141663" y="3235325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1G2.2</a:t>
            </a:r>
          </a:p>
        </p:txBody>
      </p:sp>
      <p:cxnSp>
        <p:nvCxnSpPr>
          <p:cNvPr id="19633" name="Straight Arrow Connector 515"/>
          <p:cNvCxnSpPr>
            <a:cxnSpLocks noChangeShapeType="1"/>
          </p:cNvCxnSpPr>
          <p:nvPr/>
        </p:nvCxnSpPr>
        <p:spPr bwMode="auto">
          <a:xfrm flipH="1">
            <a:off x="5364163" y="3467100"/>
            <a:ext cx="439737" cy="587375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34" name="Straight Arrow Connector 516"/>
          <p:cNvCxnSpPr>
            <a:cxnSpLocks noChangeShapeType="1"/>
          </p:cNvCxnSpPr>
          <p:nvPr/>
        </p:nvCxnSpPr>
        <p:spPr bwMode="auto">
          <a:xfrm>
            <a:off x="5865813" y="3467100"/>
            <a:ext cx="458787" cy="601663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35" name="Oval 517"/>
          <p:cNvSpPr>
            <a:spLocks noChangeArrowheads="1"/>
          </p:cNvSpPr>
          <p:nvPr/>
        </p:nvSpPr>
        <p:spPr bwMode="auto">
          <a:xfrm>
            <a:off x="5695950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36" name="TextBox 518"/>
          <p:cNvSpPr>
            <a:spLocks noChangeArrowheads="1"/>
          </p:cNvSpPr>
          <p:nvPr/>
        </p:nvSpPr>
        <p:spPr bwMode="auto">
          <a:xfrm>
            <a:off x="5622925" y="3235325"/>
            <a:ext cx="414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2G2.1</a:t>
            </a:r>
          </a:p>
        </p:txBody>
      </p:sp>
      <p:cxnSp>
        <p:nvCxnSpPr>
          <p:cNvPr id="19637" name="Straight Arrow Connector 519"/>
          <p:cNvCxnSpPr>
            <a:cxnSpLocks noChangeShapeType="1"/>
          </p:cNvCxnSpPr>
          <p:nvPr/>
        </p:nvCxnSpPr>
        <p:spPr bwMode="auto">
          <a:xfrm flipH="1">
            <a:off x="7454900" y="3471863"/>
            <a:ext cx="447675" cy="58261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38" name="Straight Arrow Connector 520"/>
          <p:cNvCxnSpPr>
            <a:cxnSpLocks noChangeShapeType="1"/>
          </p:cNvCxnSpPr>
          <p:nvPr/>
        </p:nvCxnSpPr>
        <p:spPr bwMode="auto">
          <a:xfrm>
            <a:off x="7959725" y="3471863"/>
            <a:ext cx="455613" cy="5969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639" name="Oval 521"/>
          <p:cNvSpPr>
            <a:spLocks noChangeArrowheads="1"/>
          </p:cNvSpPr>
          <p:nvPr/>
        </p:nvSpPr>
        <p:spPr bwMode="auto">
          <a:xfrm>
            <a:off x="7786688" y="3200400"/>
            <a:ext cx="269875" cy="263525"/>
          </a:xfrm>
          <a:prstGeom prst="ellipse">
            <a:avLst/>
          </a:prstGeom>
          <a:solidFill>
            <a:srgbClr val="99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0" name="TextBox 522"/>
          <p:cNvSpPr>
            <a:spLocks noChangeArrowheads="1"/>
          </p:cNvSpPr>
          <p:nvPr/>
        </p:nvSpPr>
        <p:spPr bwMode="auto">
          <a:xfrm>
            <a:off x="7713663" y="3235325"/>
            <a:ext cx="414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8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2G2.2</a:t>
            </a:r>
          </a:p>
        </p:txBody>
      </p:sp>
      <p:sp>
        <p:nvSpPr>
          <p:cNvPr id="19641" name="Oval 523"/>
          <p:cNvSpPr>
            <a:spLocks noChangeArrowheads="1"/>
          </p:cNvSpPr>
          <p:nvPr/>
        </p:nvSpPr>
        <p:spPr bwMode="auto">
          <a:xfrm>
            <a:off x="2141538" y="2438400"/>
            <a:ext cx="304800" cy="3048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2" name="TextBox 524"/>
          <p:cNvSpPr>
            <a:spLocks noChangeArrowheads="1"/>
          </p:cNvSpPr>
          <p:nvPr/>
        </p:nvSpPr>
        <p:spPr bwMode="auto">
          <a:xfrm>
            <a:off x="2093913" y="2468563"/>
            <a:ext cx="3635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9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1G1</a:t>
            </a:r>
          </a:p>
        </p:txBody>
      </p:sp>
      <p:sp>
        <p:nvSpPr>
          <p:cNvPr id="19643" name="Oval 590"/>
          <p:cNvSpPr>
            <a:spLocks noChangeArrowheads="1"/>
          </p:cNvSpPr>
          <p:nvPr/>
        </p:nvSpPr>
        <p:spPr bwMode="auto">
          <a:xfrm>
            <a:off x="6710363" y="2444750"/>
            <a:ext cx="304800" cy="3048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s-MX" sz="9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644" name="TextBox 591"/>
          <p:cNvSpPr>
            <a:spLocks noChangeArrowheads="1"/>
          </p:cNvSpPr>
          <p:nvPr/>
        </p:nvSpPr>
        <p:spPr bwMode="auto">
          <a:xfrm>
            <a:off x="6662738" y="2476500"/>
            <a:ext cx="363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900">
                <a:solidFill>
                  <a:srgbClr val="00000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2G1</a:t>
            </a:r>
          </a:p>
        </p:txBody>
      </p:sp>
      <p:cxnSp>
        <p:nvCxnSpPr>
          <p:cNvPr id="19645" name="Straight Arrow Connector 595"/>
          <p:cNvCxnSpPr>
            <a:cxnSpLocks noChangeShapeType="1"/>
          </p:cNvCxnSpPr>
          <p:nvPr/>
        </p:nvCxnSpPr>
        <p:spPr bwMode="auto">
          <a:xfrm>
            <a:off x="2376488" y="2709863"/>
            <a:ext cx="887412" cy="53498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46" name="Straight Arrow Connector 601"/>
          <p:cNvCxnSpPr>
            <a:cxnSpLocks noChangeShapeType="1"/>
          </p:cNvCxnSpPr>
          <p:nvPr/>
        </p:nvCxnSpPr>
        <p:spPr bwMode="auto">
          <a:xfrm flipH="1">
            <a:off x="2395538" y="1801813"/>
            <a:ext cx="2098675" cy="655637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647" name="Straight Arrow Connector 603"/>
          <p:cNvCxnSpPr>
            <a:cxnSpLocks noChangeShapeType="1"/>
          </p:cNvCxnSpPr>
          <p:nvPr/>
        </p:nvCxnSpPr>
        <p:spPr bwMode="auto">
          <a:xfrm>
            <a:off x="4740275" y="1795463"/>
            <a:ext cx="1970088" cy="754062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005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ICING ON THE CAKE</a:t>
            </a:r>
          </a:p>
        </p:txBody>
      </p:sp>
      <p:sp>
        <p:nvSpPr>
          <p:cNvPr id="35006" name="CuadroTexto 5"/>
          <p:cNvSpPr txBox="1">
            <a:spLocks noChangeArrowheads="1"/>
          </p:cNvSpPr>
          <p:nvPr/>
        </p:nvSpPr>
        <p:spPr bwMode="auto">
          <a:xfrm>
            <a:off x="940056" y="1047742"/>
            <a:ext cx="7789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s-ES_tradnl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 Estructura 2 – 2 puede ser ilustrada de </a:t>
            </a:r>
            <a:r>
              <a:rPr lang="es-ES_tradnl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la siguiente </a:t>
            </a:r>
            <a:r>
              <a:rPr lang="es-ES_tradnl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manera:</a:t>
            </a:r>
            <a:endParaRPr lang="es-E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bldLvl="0" animBg="1" autoUpdateAnimBg="0"/>
      <p:bldP spid="19464" grpId="0" bldLvl="0" autoUpdateAnimBg="0"/>
      <p:bldP spid="19465" grpId="0" animBg="1"/>
      <p:bldP spid="19466" grpId="0" animBg="1"/>
      <p:bldP spid="19467" grpId="0" bldLvl="0" animBg="1" autoUpdateAnimBg="0"/>
      <p:bldP spid="19468" grpId="0" bldLvl="0" autoUpdateAnimBg="0"/>
      <p:bldP spid="19469" grpId="0" bldLvl="0" animBg="1" autoUpdateAnimBg="0"/>
      <p:bldP spid="19470" grpId="0" bldLvl="0" autoUpdateAnimBg="0"/>
      <p:bldP spid="19471" grpId="0" bldLvl="0" animBg="1" autoUpdateAnimBg="0"/>
      <p:bldP spid="19472" grpId="0" bldLvl="0" autoUpdateAnimBg="0"/>
      <p:bldP spid="19473" grpId="0" animBg="1"/>
      <p:bldP spid="19474" grpId="0" animBg="1"/>
      <p:bldP spid="19475" grpId="0" bldLvl="0" animBg="1" autoUpdateAnimBg="0"/>
      <p:bldP spid="19476" grpId="0" bldLvl="0" autoUpdateAnimBg="0"/>
      <p:bldP spid="19477" grpId="0" bldLvl="0" animBg="1" autoUpdateAnimBg="0"/>
      <p:bldP spid="19478" grpId="0" bldLvl="0" autoUpdateAnimBg="0"/>
      <p:bldP spid="19479" grpId="0" bldLvl="0" animBg="1" autoUpdateAnimBg="0"/>
      <p:bldP spid="19480" grpId="0" bldLvl="0" autoUpdateAnimBg="0"/>
      <p:bldP spid="19481" grpId="0" animBg="1"/>
      <p:bldP spid="19482" grpId="0" animBg="1"/>
      <p:bldP spid="19483" grpId="0" bldLvl="0" animBg="1" autoUpdateAnimBg="0"/>
      <p:bldP spid="19484" grpId="0" bldLvl="0" autoUpdateAnimBg="0"/>
      <p:bldP spid="19485" grpId="0" bldLvl="0" animBg="1" autoUpdateAnimBg="0"/>
      <p:bldP spid="19486" grpId="0" bldLvl="0" autoUpdateAnimBg="0"/>
      <p:bldP spid="19487" grpId="0" bldLvl="0" animBg="1" autoUpdateAnimBg="0"/>
      <p:bldP spid="19488" grpId="0" bldLvl="0" autoUpdateAnimBg="0"/>
      <p:bldP spid="19489" grpId="0" animBg="1"/>
      <p:bldP spid="19490" grpId="0" animBg="1"/>
      <p:bldP spid="19491" grpId="0" bldLvl="0" animBg="1" autoUpdateAnimBg="0"/>
      <p:bldP spid="19492" grpId="0" bldLvl="0" autoUpdateAnimBg="0"/>
      <p:bldP spid="19493" grpId="0" bldLvl="0" animBg="1" autoUpdateAnimBg="0"/>
      <p:bldP spid="19494" grpId="0" bldLvl="0" autoUpdateAnimBg="0"/>
      <p:bldP spid="19495" grpId="0" bldLvl="0" animBg="1" autoUpdateAnimBg="0"/>
      <p:bldP spid="19496" grpId="0" bldLvl="0" autoUpdateAnimBg="0"/>
      <p:bldP spid="19497" grpId="0" animBg="1"/>
      <p:bldP spid="19498" grpId="0" animBg="1"/>
      <p:bldP spid="19499" grpId="0" bldLvl="0" animBg="1" autoUpdateAnimBg="0"/>
      <p:bldP spid="19500" grpId="0" bldLvl="0" autoUpdateAnimBg="0"/>
      <p:bldP spid="19501" grpId="0" bldLvl="0" animBg="1" autoUpdateAnimBg="0"/>
      <p:bldP spid="19502" grpId="0" bldLvl="0" autoUpdateAnimBg="0"/>
      <p:bldP spid="19503" grpId="0" bldLvl="0" animBg="1" autoUpdateAnimBg="0"/>
      <p:bldP spid="19504" grpId="0" bldLvl="0" autoUpdateAnimBg="0"/>
      <p:bldP spid="19505" grpId="0" animBg="1"/>
      <p:bldP spid="19506" grpId="0" animBg="1"/>
      <p:bldP spid="19507" grpId="0" bldLvl="0" animBg="1" autoUpdateAnimBg="0"/>
      <p:bldP spid="19508" grpId="0" bldLvl="0" autoUpdateAnimBg="0"/>
      <p:bldP spid="19509" grpId="0" bldLvl="0" animBg="1" autoUpdateAnimBg="0"/>
      <p:bldP spid="19510" grpId="0" bldLvl="0" autoUpdateAnimBg="0"/>
      <p:bldP spid="19511" grpId="0" bldLvl="0" animBg="1" autoUpdateAnimBg="0"/>
      <p:bldP spid="19512" grpId="0" bldLvl="0" autoUpdateAnimBg="0"/>
      <p:bldP spid="19513" grpId="0" animBg="1"/>
      <p:bldP spid="19514" grpId="0" animBg="1"/>
      <p:bldP spid="19515" grpId="0" bldLvl="0" animBg="1" autoUpdateAnimBg="0"/>
      <p:bldP spid="19516" grpId="0" bldLvl="0" autoUpdateAnimBg="0"/>
      <p:bldP spid="19517" grpId="0" bldLvl="0" animBg="1" autoUpdateAnimBg="0"/>
      <p:bldP spid="19518" grpId="0" bldLvl="0" autoUpdateAnimBg="0"/>
      <p:bldP spid="19519" grpId="0" bldLvl="0" animBg="1" autoUpdateAnimBg="0"/>
      <p:bldP spid="19520" grpId="0" bldLvl="0" autoUpdateAnimBg="0"/>
      <p:bldP spid="19521" grpId="0" animBg="1"/>
      <p:bldP spid="19522" grpId="0" animBg="1"/>
      <p:bldP spid="19523" grpId="0" bldLvl="0" animBg="1" autoUpdateAnimBg="0"/>
      <p:bldP spid="19524" grpId="0" bldLvl="0" autoUpdateAnimBg="0"/>
      <p:bldP spid="19525" grpId="0" bldLvl="0" animBg="1" autoUpdateAnimBg="0"/>
      <p:bldP spid="19526" grpId="0" bldLvl="0" autoUpdateAnimBg="0"/>
      <p:bldP spid="19527" grpId="0" bldLvl="0" animBg="1" autoUpdateAnimBg="0"/>
      <p:bldP spid="19528" grpId="0" bldLvl="0" autoUpdateAnimBg="0"/>
      <p:bldP spid="19529" grpId="0" animBg="1"/>
      <p:bldP spid="19530" grpId="0" animBg="1"/>
      <p:bldP spid="19531" grpId="0" bldLvl="0" animBg="1" autoUpdateAnimBg="0"/>
      <p:bldP spid="19532" grpId="0" bldLvl="0" autoUpdateAnimBg="0"/>
      <p:bldP spid="19533" grpId="0" bldLvl="0" animBg="1" autoUpdateAnimBg="0"/>
      <p:bldP spid="19534" grpId="0" bldLvl="0" autoUpdateAnimBg="0"/>
      <p:bldP spid="19535" grpId="0" bldLvl="0" animBg="1" autoUpdateAnimBg="0"/>
      <p:bldP spid="19536" grpId="0" bldLvl="0" autoUpdateAnimBg="0"/>
      <p:bldP spid="19537" grpId="0" animBg="1"/>
      <p:bldP spid="19538" grpId="0" animBg="1"/>
      <p:bldP spid="19539" grpId="0" bldLvl="0" animBg="1" autoUpdateAnimBg="0"/>
      <p:bldP spid="19540" grpId="0" bldLvl="0" autoUpdateAnimBg="0"/>
      <p:bldP spid="19541" grpId="0" bldLvl="0" animBg="1" autoUpdateAnimBg="0"/>
      <p:bldP spid="19542" grpId="0" bldLvl="0" autoUpdateAnimBg="0"/>
      <p:bldP spid="19543" grpId="0" bldLvl="0" animBg="1" autoUpdateAnimBg="0"/>
      <p:bldP spid="19544" grpId="0" bldLvl="0" autoUpdateAnimBg="0"/>
      <p:bldP spid="19545" grpId="0" animBg="1"/>
      <p:bldP spid="19546" grpId="0" animBg="1"/>
      <p:bldP spid="19547" grpId="0" bldLvl="0" animBg="1" autoUpdateAnimBg="0"/>
      <p:bldP spid="19548" grpId="0" bldLvl="0" autoUpdateAnimBg="0"/>
      <p:bldP spid="19549" grpId="0" bldLvl="0" animBg="1" autoUpdateAnimBg="0"/>
      <p:bldP spid="19550" grpId="0" bldLvl="0" autoUpdateAnimBg="0"/>
      <p:bldP spid="19551" grpId="0" bldLvl="0" animBg="1" autoUpdateAnimBg="0"/>
      <p:bldP spid="19552" grpId="0" bldLvl="0" autoUpdateAnimBg="0"/>
      <p:bldP spid="19553" grpId="0" animBg="1"/>
      <p:bldP spid="19554" grpId="0" animBg="1"/>
      <p:bldP spid="19555" grpId="0" bldLvl="0" animBg="1" autoUpdateAnimBg="0"/>
      <p:bldP spid="19556" grpId="0" bldLvl="0" autoUpdateAnimBg="0"/>
      <p:bldP spid="19557" grpId="0" bldLvl="0" animBg="1" autoUpdateAnimBg="0"/>
      <p:bldP spid="19558" grpId="0" bldLvl="0" autoUpdateAnimBg="0"/>
      <p:bldP spid="19559" grpId="0" bldLvl="0" animBg="1" autoUpdateAnimBg="0"/>
      <p:bldP spid="19560" grpId="0" bldLvl="0" autoUpdateAnimBg="0"/>
      <p:bldP spid="19561" grpId="0" animBg="1"/>
      <p:bldP spid="19562" grpId="0" animBg="1"/>
      <p:bldP spid="19563" grpId="0" bldLvl="0" animBg="1" autoUpdateAnimBg="0"/>
      <p:bldP spid="19564" grpId="0" bldLvl="0" autoUpdateAnimBg="0"/>
      <p:bldP spid="19565" grpId="0" bldLvl="0" animBg="1" autoUpdateAnimBg="0"/>
      <p:bldP spid="19566" grpId="0" bldLvl="0" autoUpdateAnimBg="0"/>
      <p:bldP spid="19567" grpId="0" bldLvl="0" animBg="1" autoUpdateAnimBg="0"/>
      <p:bldP spid="19568" grpId="0" bldLvl="0" autoUpdateAnimBg="0"/>
      <p:bldP spid="19569" grpId="0" animBg="1"/>
      <p:bldP spid="19570" grpId="0" animBg="1"/>
      <p:bldP spid="19571" grpId="0" bldLvl="0" animBg="1" autoUpdateAnimBg="0"/>
      <p:bldP spid="19572" grpId="0" bldLvl="0" autoUpdateAnimBg="0"/>
      <p:bldP spid="19573" grpId="0" bldLvl="0" animBg="1" autoUpdateAnimBg="0"/>
      <p:bldP spid="19574" grpId="0" bldLvl="0" autoUpdateAnimBg="0"/>
      <p:bldP spid="19575" grpId="0" bldLvl="0" animBg="1" autoUpdateAnimBg="0"/>
      <p:bldP spid="19576" grpId="0" bldLvl="0" autoUpdateAnimBg="0"/>
      <p:bldP spid="19577" grpId="0" animBg="1"/>
      <p:bldP spid="19578" grpId="0" animBg="1"/>
      <p:bldP spid="19579" grpId="0" bldLvl="0" animBg="1" autoUpdateAnimBg="0"/>
      <p:bldP spid="19580" grpId="0" bldLvl="0" autoUpdateAnimBg="0"/>
      <p:bldP spid="19581" grpId="0" bldLvl="0" animBg="1" autoUpdateAnimBg="0"/>
      <p:bldP spid="19582" grpId="0" bldLvl="0" autoUpdateAnimBg="0"/>
      <p:bldP spid="19583" grpId="0" bldLvl="0" animBg="1" autoUpdateAnimBg="0"/>
      <p:bldP spid="19584" grpId="0" bldLvl="0" autoUpdateAnimBg="0"/>
      <p:bldP spid="19585" grpId="0" animBg="1"/>
      <p:bldP spid="19586" grpId="0" animBg="1"/>
      <p:bldP spid="19587" grpId="0" bldLvl="0" animBg="1" autoUpdateAnimBg="0"/>
      <p:bldP spid="19588" grpId="0" bldLvl="0" autoUpdateAnimBg="0"/>
      <p:bldP spid="19589" grpId="0" bldLvl="0" animBg="1" autoUpdateAnimBg="0"/>
      <p:bldP spid="19590" grpId="0" bldLvl="0" autoUpdateAnimBg="0"/>
      <p:bldP spid="19591" grpId="0" bldLvl="0" animBg="1" autoUpdateAnimBg="0"/>
      <p:bldP spid="19592" grpId="0" bldLvl="0" autoUpdateAnimBg="0"/>
      <p:bldP spid="19593" grpId="0" animBg="1"/>
      <p:bldP spid="19594" grpId="0" animBg="1"/>
      <p:bldP spid="19595" grpId="0" bldLvl="0" animBg="1" autoUpdateAnimBg="0"/>
      <p:bldP spid="19596" grpId="0" bldLvl="0" autoUpdateAnimBg="0"/>
      <p:bldP spid="19597" grpId="0" animBg="1"/>
      <p:bldP spid="19598" grpId="0" animBg="1"/>
      <p:bldP spid="19599" grpId="0" bldLvl="0" animBg="1" autoUpdateAnimBg="0"/>
      <p:bldP spid="19600" grpId="0" bldLvl="0" autoUpdateAnimBg="0"/>
      <p:bldP spid="19601" grpId="0" animBg="1"/>
      <p:bldP spid="19602" grpId="0" animBg="1"/>
      <p:bldP spid="19603" grpId="0" bldLvl="0" animBg="1" autoUpdateAnimBg="0"/>
      <p:bldP spid="19604" grpId="0" bldLvl="0" autoUpdateAnimBg="0"/>
      <p:bldP spid="19605" grpId="0" animBg="1"/>
      <p:bldP spid="19606" grpId="0" animBg="1"/>
      <p:bldP spid="19607" grpId="0" bldLvl="0" animBg="1" autoUpdateAnimBg="0"/>
      <p:bldP spid="19608" grpId="0" bldLvl="0" autoUpdateAnimBg="0"/>
      <p:bldP spid="19609" grpId="0" animBg="1"/>
      <p:bldP spid="19610" grpId="0" animBg="1"/>
      <p:bldP spid="19611" grpId="0" bldLvl="0" animBg="1" autoUpdateAnimBg="0"/>
      <p:bldP spid="19612" grpId="0" bldLvl="0" autoUpdateAnimBg="0"/>
      <p:bldP spid="19613" grpId="0" animBg="1"/>
      <p:bldP spid="19614" grpId="0" animBg="1"/>
      <p:bldP spid="19615" grpId="0" bldLvl="0" animBg="1" autoUpdateAnimBg="0"/>
      <p:bldP spid="19616" grpId="0" bldLvl="0" autoUpdateAnimBg="0"/>
      <p:bldP spid="19617" grpId="0" animBg="1"/>
      <p:bldP spid="19618" grpId="0" animBg="1"/>
      <p:bldP spid="19619" grpId="0" bldLvl="0" animBg="1" autoUpdateAnimBg="0"/>
      <p:bldP spid="19620" grpId="0" bldLvl="0" autoUpdateAnimBg="0"/>
      <p:bldP spid="19621" grpId="0" animBg="1"/>
      <p:bldP spid="19622" grpId="0" animBg="1"/>
      <p:bldP spid="19623" grpId="0" bldLvl="0" animBg="1" autoUpdateAnimBg="0"/>
      <p:bldP spid="19624" grpId="0" bldLvl="0" autoUpdateAnimBg="0"/>
      <p:bldP spid="19625" grpId="0" animBg="1"/>
      <p:bldP spid="19626" grpId="0" animBg="1"/>
      <p:bldP spid="19627" grpId="0" bldLvl="0" animBg="1" autoUpdateAnimBg="0"/>
      <p:bldP spid="19628" grpId="0" bldLvl="0" autoUpdateAnimBg="0"/>
      <p:bldP spid="19629" grpId="0" animBg="1"/>
      <p:bldP spid="19630" grpId="0" animBg="1"/>
      <p:bldP spid="19631" grpId="0" bldLvl="0" animBg="1" autoUpdateAnimBg="0"/>
      <p:bldP spid="19632" grpId="0" bldLvl="0" autoUpdateAnimBg="0"/>
      <p:bldP spid="19633" grpId="0" animBg="1"/>
      <p:bldP spid="19634" grpId="0" animBg="1"/>
      <p:bldP spid="19635" grpId="0" bldLvl="0" animBg="1" autoUpdateAnimBg="0"/>
      <p:bldP spid="19636" grpId="0" bldLvl="0" autoUpdateAnimBg="0"/>
      <p:bldP spid="19637" grpId="0" animBg="1"/>
      <p:bldP spid="19638" grpId="0" animBg="1"/>
      <p:bldP spid="19639" grpId="0" bldLvl="0" animBg="1" autoUpdateAnimBg="0"/>
      <p:bldP spid="19640" grpId="0" bldLvl="0" autoUpdateAnimBg="0"/>
      <p:bldP spid="19641" grpId="0" bldLvl="0" animBg="1" autoUpdateAnimBg="0"/>
      <p:bldP spid="19642" grpId="0" bldLvl="0" autoUpdateAnimBg="0"/>
      <p:bldP spid="19643" grpId="0" bldLvl="0" animBg="1" autoUpdateAnimBg="0"/>
      <p:bldP spid="19644" grpId="0" bldLvl="0" autoUpdateAnimBg="0"/>
      <p:bldP spid="19645" grpId="0" animBg="1"/>
      <p:bldP spid="19646" grpId="0" animBg="1"/>
      <p:bldP spid="196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7" name="Título 1"/>
          <p:cNvSpPr txBox="1">
            <a:spLocks/>
          </p:cNvSpPr>
          <p:nvPr/>
        </p:nvSpPr>
        <p:spPr bwMode="auto">
          <a:xfrm>
            <a:off x="1219200" y="152400"/>
            <a:ext cx="79248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0" rIns="27432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s-E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Estructura 2</a:t>
            </a: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-</a:t>
            </a:r>
            <a:r>
              <a:rPr lang="es-ES" sz="3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 Ingreso Potencial</a:t>
            </a:r>
            <a:endParaRPr lang="es-ES" sz="3200" dirty="0">
              <a:solidFill>
                <a:schemeClr val="bg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1110" y="6172128"/>
            <a:ext cx="8534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/>
              <a:t>Los ejemplos dados en las siguientes ilustraciones son hipotéticos y simplemente tienen la intención de describir los mecanismos de este Plan de Mercadotecnia y las diferentes características de sus bonos. Cualquier ejemplo que se encuentre en las siguientes ilustraciones no servirán </a:t>
            </a:r>
            <a:r>
              <a:rPr lang="es-ES_tradnl" sz="900" dirty="0" smtClean="0"/>
              <a:t>al </a:t>
            </a:r>
            <a:r>
              <a:rPr lang="es-ES_tradnl" sz="900" dirty="0"/>
              <a:t>propósito de reclamación de ganancia, ni representa ninguna promesa de ganancia o potencial de ganancia. La ganancia especifica será influenciada por varios factores.</a:t>
            </a:r>
            <a:endParaRPr lang="es-ES" sz="900" dirty="0"/>
          </a:p>
        </p:txBody>
      </p:sp>
      <p:graphicFrame>
        <p:nvGraphicFramePr>
          <p:cNvPr id="6" name="Tabla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2704131"/>
              </p:ext>
            </p:extLst>
          </p:nvPr>
        </p:nvGraphicFramePr>
        <p:xfrm>
          <a:off x="609484" y="1150863"/>
          <a:ext cx="8382000" cy="516974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62303"/>
                <a:gridCol w="993031"/>
                <a:gridCol w="1100667"/>
                <a:gridCol w="931333"/>
                <a:gridCol w="1354666"/>
                <a:gridCol w="2540000"/>
              </a:tblGrid>
              <a:tr h="5631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ctr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PD Value =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SV =</a:t>
                      </a:r>
                      <a:endParaRPr kumimoji="0" lang="es-MX" sz="16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8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2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Generation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Lines No.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SV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Bonus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Accumulated Bonus</a:t>
                      </a:r>
                      <a:endParaRPr kumimoji="0" lang="es-MX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33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518,000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77,700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77,700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1,036,000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181,300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2,076,000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103,600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284,900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4,144,000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207,200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492,100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8,288,000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414,000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906,500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16,576,000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828,000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1,735,300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33,152,000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1,657,600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3,392,900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66,304,000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3,315,200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MX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6,708,100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132,608,000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6,630,400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13,338,500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1,024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265,212,000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13,260,800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26,599,300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2,048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SimSun" charset="0"/>
                          <a:cs typeface="SimSun" charset="0"/>
                        </a:rPr>
                        <a:t>530,432,000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8700" marR="8700" marT="8701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26,521,600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53,120,900</a:t>
                      </a:r>
                      <a:endParaRPr kumimoji="0" lang="es-MX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SimSun" charset="0"/>
                        <a:cs typeface="SimSun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Percepción.thmx</Template>
  <TotalTime>1261</TotalTime>
  <Pages>0</Pages>
  <Words>1062</Words>
  <Characters>0</Characters>
  <Application>Microsoft Office PowerPoint</Application>
  <DocSecurity>0</DocSecurity>
  <PresentationFormat>Presentación en pantalla (4:3)</PresentationFormat>
  <Lines>0</Lines>
  <Paragraphs>303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Perception</vt:lpstr>
      <vt:lpstr>Diapositiva 1</vt:lpstr>
      <vt:lpstr>ICING ON THE CAKE</vt:lpstr>
      <vt:lpstr>ICING ON THE CAKE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ICING ON THE CAKE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Icing On The Cake</dc:title>
  <dc:creator>DXN</dc:creator>
  <cp:lastModifiedBy>Dalia y Balmori - Salud en Una Taza - ganodermalucid</cp:lastModifiedBy>
  <cp:revision>363</cp:revision>
  <cp:lastPrinted>2014-04-30T20:46:19Z</cp:lastPrinted>
  <dcterms:created xsi:type="dcterms:W3CDTF">2013-05-19T00:19:00Z</dcterms:created>
  <dcterms:modified xsi:type="dcterms:W3CDTF">2015-05-29T03:28:09Z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1033-9.1.0.4480</vt:lpwstr>
  </property>
</Properties>
</file>